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sldIdLst>
    <p:sldId id="256" r:id="rId2"/>
    <p:sldId id="282" r:id="rId3"/>
    <p:sldId id="514" r:id="rId4"/>
    <p:sldId id="533" r:id="rId5"/>
    <p:sldId id="541" r:id="rId6"/>
    <p:sldId id="542" r:id="rId7"/>
    <p:sldId id="543" r:id="rId8"/>
    <p:sldId id="544" r:id="rId9"/>
    <p:sldId id="545" r:id="rId10"/>
    <p:sldId id="534" r:id="rId11"/>
    <p:sldId id="536" r:id="rId12"/>
    <p:sldId id="537" r:id="rId13"/>
    <p:sldId id="517" r:id="rId14"/>
    <p:sldId id="547" r:id="rId15"/>
    <p:sldId id="546" r:id="rId16"/>
    <p:sldId id="518" r:id="rId17"/>
    <p:sldId id="519" r:id="rId18"/>
    <p:sldId id="497" r:id="rId19"/>
    <p:sldId id="273" r:id="rId20"/>
    <p:sldId id="274" r:id="rId21"/>
    <p:sldId id="275" r:id="rId22"/>
    <p:sldId id="27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514"/>
            <p14:sldId id="533"/>
            <p14:sldId id="541"/>
            <p14:sldId id="542"/>
            <p14:sldId id="543"/>
            <p14:sldId id="544"/>
            <p14:sldId id="545"/>
            <p14:sldId id="534"/>
            <p14:sldId id="536"/>
            <p14:sldId id="537"/>
            <p14:sldId id="517"/>
            <p14:sldId id="547"/>
            <p14:sldId id="546"/>
            <p14:sldId id="518"/>
            <p14:sldId id="519"/>
            <p14:sldId id="497"/>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36" autoAdjust="0"/>
    <p:restoredTop sz="96447" autoAdjust="0"/>
  </p:normalViewPr>
  <p:slideViewPr>
    <p:cSldViewPr snapToGrid="0">
      <p:cViewPr varScale="1">
        <p:scale>
          <a:sx n="93" d="100"/>
          <a:sy n="93" d="100"/>
        </p:scale>
        <p:origin x="-96" y="-324"/>
      </p:cViewPr>
      <p:guideLst>
        <p:guide orient="horz" pos="2160"/>
        <p:guide pos="2880"/>
      </p:guideLst>
    </p:cSldViewPr>
  </p:slideViewPr>
  <p:notesTextViewPr>
    <p:cViewPr>
      <p:scale>
        <a:sx n="1" d="1"/>
        <a:sy n="1" d="1"/>
      </p:scale>
      <p:origin x="0" y="0"/>
    </p:cViewPr>
  </p:notesTextViewPr>
  <p:sorterViewPr>
    <p:cViewPr>
      <p:scale>
        <a:sx n="100" d="100"/>
        <a:sy n="100" d="100"/>
      </p:scale>
      <p:origin x="0" y="6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5" Type="http://schemas.openxmlformats.org/officeDocument/2006/relationships/image" Target="../media/image21.wmf"/><Relationship Id="rId4"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5" Type="http://schemas.openxmlformats.org/officeDocument/2006/relationships/image" Target="../media/image31.wmf"/><Relationship Id="rId4" Type="http://schemas.openxmlformats.org/officeDocument/2006/relationships/image" Target="../media/image3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2020-10-05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Equations, linear equations and systems of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Equations, linear equations and systems of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Equations, linear equations and systems of equations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Equations, linear equations and systems of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Equations, linear equations and systems of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Equations, linear equations and systems of equations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Equations, linear equations and systems of equations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Equations, linear equations and systems of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Equations, linear equations and systems of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Equations, linear equations and systems of equations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4.bin"/><Relationship Id="rId3" Type="http://schemas.microsoft.com/office/2007/relationships/media" Target="../media/media10.wav"/><Relationship Id="rId7" Type="http://schemas.openxmlformats.org/officeDocument/2006/relationships/image" Target="../media/image22.wmf"/><Relationship Id="rId12" Type="http://schemas.openxmlformats.org/officeDocument/2006/relationships/image" Target="../media/image8.png"/><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oleObject" Target="../embeddings/oleObject13.bin"/><Relationship Id="rId11" Type="http://schemas.openxmlformats.org/officeDocument/2006/relationships/image" Target="../media/image24.wmf"/><Relationship Id="rId5" Type="http://schemas.openxmlformats.org/officeDocument/2006/relationships/slideLayout" Target="../slideLayouts/slideLayout2.xml"/><Relationship Id="rId10" Type="http://schemas.openxmlformats.org/officeDocument/2006/relationships/oleObject" Target="../embeddings/oleObject15.bin"/><Relationship Id="rId4" Type="http://schemas.openxmlformats.org/officeDocument/2006/relationships/audio" Target="../media/media10.wav"/><Relationship Id="rId9" Type="http://schemas.openxmlformats.org/officeDocument/2006/relationships/image" Target="../media/image23.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7.bin"/><Relationship Id="rId3" Type="http://schemas.microsoft.com/office/2007/relationships/media" Target="../media/media11.wav"/><Relationship Id="rId7" Type="http://schemas.openxmlformats.org/officeDocument/2006/relationships/image" Target="../media/image25.wmf"/><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oleObject" Target="../embeddings/oleObject16.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1.wav"/><Relationship Id="rId9" Type="http://schemas.openxmlformats.org/officeDocument/2006/relationships/image" Target="../media/image26.wmf"/></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30.wmf"/><Relationship Id="rId3" Type="http://schemas.microsoft.com/office/2007/relationships/media" Target="../media/media14.wav"/><Relationship Id="rId7" Type="http://schemas.openxmlformats.org/officeDocument/2006/relationships/image" Target="../media/image27.wmf"/><Relationship Id="rId12" Type="http://schemas.openxmlformats.org/officeDocument/2006/relationships/oleObject" Target="../embeddings/oleObject21.bin"/><Relationship Id="rId2" Type="http://schemas.openxmlformats.org/officeDocument/2006/relationships/tags" Target="../tags/tag12.xml"/><Relationship Id="rId16" Type="http://schemas.openxmlformats.org/officeDocument/2006/relationships/image" Target="../media/image8.png"/><Relationship Id="rId1" Type="http://schemas.openxmlformats.org/officeDocument/2006/relationships/vmlDrawing" Target="../drawings/vmlDrawing6.vml"/><Relationship Id="rId6" Type="http://schemas.openxmlformats.org/officeDocument/2006/relationships/oleObject" Target="../embeddings/oleObject18.bin"/><Relationship Id="rId11" Type="http://schemas.openxmlformats.org/officeDocument/2006/relationships/image" Target="../media/image29.wmf"/><Relationship Id="rId5" Type="http://schemas.openxmlformats.org/officeDocument/2006/relationships/slideLayout" Target="../slideLayouts/slideLayout2.xml"/><Relationship Id="rId15" Type="http://schemas.openxmlformats.org/officeDocument/2006/relationships/image" Target="../media/image31.wmf"/><Relationship Id="rId10" Type="http://schemas.openxmlformats.org/officeDocument/2006/relationships/oleObject" Target="../embeddings/oleObject20.bin"/><Relationship Id="rId4" Type="http://schemas.openxmlformats.org/officeDocument/2006/relationships/audio" Target="../media/media14.wav"/><Relationship Id="rId9" Type="http://schemas.openxmlformats.org/officeDocument/2006/relationships/image" Target="../media/image28.wmf"/><Relationship Id="rId14" Type="http://schemas.openxmlformats.org/officeDocument/2006/relationships/oleObject" Target="../embeddings/oleObject22.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8.png"/><Relationship Id="rId3" Type="http://schemas.microsoft.com/office/2007/relationships/media" Target="../media/media15.wav"/><Relationship Id="rId7" Type="http://schemas.openxmlformats.org/officeDocument/2006/relationships/image" Target="../media/image32.wmf"/><Relationship Id="rId12" Type="http://schemas.openxmlformats.org/officeDocument/2006/relationships/image" Target="../media/image34.wmf"/><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23.bin"/><Relationship Id="rId11" Type="http://schemas.openxmlformats.org/officeDocument/2006/relationships/oleObject" Target="../embeddings/oleObject25.bin"/><Relationship Id="rId5" Type="http://schemas.openxmlformats.org/officeDocument/2006/relationships/slideLayout" Target="../slideLayouts/slideLayout2.xml"/><Relationship Id="rId10" Type="http://schemas.openxmlformats.org/officeDocument/2006/relationships/image" Target="../media/image35.png"/><Relationship Id="rId4" Type="http://schemas.openxmlformats.org/officeDocument/2006/relationships/audio" Target="../media/media15.wav"/><Relationship Id="rId9" Type="http://schemas.openxmlformats.org/officeDocument/2006/relationships/image" Target="../media/image33.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7.bin"/><Relationship Id="rId3" Type="http://schemas.microsoft.com/office/2007/relationships/media" Target="../media/media16.wav"/><Relationship Id="rId7" Type="http://schemas.openxmlformats.org/officeDocument/2006/relationships/image" Target="../media/image36.wmf"/><Relationship Id="rId12" Type="http://schemas.openxmlformats.org/officeDocument/2006/relationships/image" Target="../media/image8.png"/><Relationship Id="rId2" Type="http://schemas.openxmlformats.org/officeDocument/2006/relationships/tags" Target="../tags/tag14.xml"/><Relationship Id="rId1" Type="http://schemas.openxmlformats.org/officeDocument/2006/relationships/vmlDrawing" Target="../drawings/vmlDrawing8.vml"/><Relationship Id="rId6" Type="http://schemas.openxmlformats.org/officeDocument/2006/relationships/oleObject" Target="../embeddings/oleObject26.bin"/><Relationship Id="rId11" Type="http://schemas.openxmlformats.org/officeDocument/2006/relationships/image" Target="../media/image38.wmf"/><Relationship Id="rId5" Type="http://schemas.openxmlformats.org/officeDocument/2006/relationships/slideLayout" Target="../slideLayouts/slideLayout2.xml"/><Relationship Id="rId10" Type="http://schemas.openxmlformats.org/officeDocument/2006/relationships/oleObject" Target="../embeddings/oleObject28.bin"/><Relationship Id="rId4" Type="http://schemas.openxmlformats.org/officeDocument/2006/relationships/audio" Target="../media/media16.wav"/><Relationship Id="rId9" Type="http://schemas.openxmlformats.org/officeDocument/2006/relationships/image" Target="../media/image37.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0.bin"/><Relationship Id="rId3" Type="http://schemas.microsoft.com/office/2007/relationships/media" Target="../media/media17.wav"/><Relationship Id="rId7" Type="http://schemas.openxmlformats.org/officeDocument/2006/relationships/image" Target="../media/image39.wmf"/><Relationship Id="rId2" Type="http://schemas.openxmlformats.org/officeDocument/2006/relationships/tags" Target="../tags/tag15.xml"/><Relationship Id="rId1" Type="http://schemas.openxmlformats.org/officeDocument/2006/relationships/vmlDrawing" Target="../drawings/vmlDrawing9.vml"/><Relationship Id="rId6" Type="http://schemas.openxmlformats.org/officeDocument/2006/relationships/oleObject" Target="../embeddings/oleObject2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7.wav"/><Relationship Id="rId9" Type="http://schemas.openxmlformats.org/officeDocument/2006/relationships/image" Target="../media/image40.w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7.wav"/><Relationship Id="rId7" Type="http://schemas.openxmlformats.org/officeDocument/2006/relationships/image" Target="../media/image11.wmf"/><Relationship Id="rId12" Type="http://schemas.openxmlformats.org/officeDocument/2006/relationships/image" Target="../media/image8.png"/><Relationship Id="rId2" Type="http://schemas.openxmlformats.org/officeDocument/2006/relationships/tags" Target="../tags/tag5.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3.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7.wav"/><Relationship Id="rId9" Type="http://schemas.openxmlformats.org/officeDocument/2006/relationships/image" Target="../media/image12.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5.bin"/><Relationship Id="rId3" Type="http://schemas.microsoft.com/office/2007/relationships/media" Target="../media/media8.wav"/><Relationship Id="rId7" Type="http://schemas.openxmlformats.org/officeDocument/2006/relationships/image" Target="../media/image14.wmf"/><Relationship Id="rId12" Type="http://schemas.openxmlformats.org/officeDocument/2006/relationships/image" Target="../media/image8.png"/><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6.wmf"/><Relationship Id="rId5" Type="http://schemas.openxmlformats.org/officeDocument/2006/relationships/slideLayout" Target="../slideLayouts/slideLayout2.xml"/><Relationship Id="rId10" Type="http://schemas.openxmlformats.org/officeDocument/2006/relationships/oleObject" Target="../embeddings/oleObject6.bin"/><Relationship Id="rId4" Type="http://schemas.openxmlformats.org/officeDocument/2006/relationships/audio" Target="../media/media8.wav"/><Relationship Id="rId9" Type="http://schemas.openxmlformats.org/officeDocument/2006/relationships/image" Target="../media/image15.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oleObject" Target="../embeddings/oleObject11.bin"/><Relationship Id="rId3" Type="http://schemas.microsoft.com/office/2007/relationships/media" Target="../media/media9.wav"/><Relationship Id="rId7" Type="http://schemas.openxmlformats.org/officeDocument/2006/relationships/image" Target="../media/image17.wmf"/><Relationship Id="rId12" Type="http://schemas.openxmlformats.org/officeDocument/2006/relationships/image" Target="../media/image19.wmf"/><Relationship Id="rId17" Type="http://schemas.openxmlformats.org/officeDocument/2006/relationships/image" Target="../media/image8.png"/><Relationship Id="rId2" Type="http://schemas.openxmlformats.org/officeDocument/2006/relationships/tags" Target="../tags/tag7.xml"/><Relationship Id="rId16" Type="http://schemas.openxmlformats.org/officeDocument/2006/relationships/image" Target="../media/image21.wmf"/><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oleObject" Target="../embeddings/oleObject10.bin"/><Relationship Id="rId5" Type="http://schemas.openxmlformats.org/officeDocument/2006/relationships/slideLayout" Target="../slideLayouts/slideLayout2.xml"/><Relationship Id="rId15" Type="http://schemas.openxmlformats.org/officeDocument/2006/relationships/oleObject" Target="../embeddings/oleObject12.bin"/><Relationship Id="rId10" Type="http://schemas.openxmlformats.org/officeDocument/2006/relationships/image" Target="../media/image18.wmf"/><Relationship Id="rId4" Type="http://schemas.openxmlformats.org/officeDocument/2006/relationships/audio" Target="../media/media9.wav"/><Relationship Id="rId9" Type="http://schemas.openxmlformats.org/officeDocument/2006/relationships/oleObject" Target="../embeddings/oleObject9.bin"/><Relationship Id="rId14" Type="http://schemas.openxmlformats.org/officeDocument/2006/relationships/image" Target="../media/image2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6.1 </a:t>
            </a:r>
            <a:r>
              <a:rPr lang="en-CA" dirty="0" smtClean="0"/>
              <a:t>Equations, linear equations, and systems of equations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2797"/>
    </mc:Choice>
    <mc:Fallback>
      <p:transition spd="slow" advTm="12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Now suppose we have a linear equation in three unknowns:</a:t>
            </a:r>
            <a:endParaRPr lang="en-US" dirty="0" smtClean="0">
              <a:latin typeface="Times New Roman" panose="02020603050405020304" pitchFamily="18" charset="0"/>
            </a:endParaRPr>
          </a:p>
          <a:p>
            <a:pPr marL="914400" lvl="2" indent="0" algn="ctr">
              <a:buNone/>
            </a:pPr>
            <a:r>
              <a:rPr lang="en-US" i="1" dirty="0" smtClean="0">
                <a:latin typeface="Times New Roman" panose="02020603050405020304" pitchFamily="18" charset="0"/>
              </a:rPr>
              <a:t>a</a:t>
            </a:r>
            <a:r>
              <a:rPr lang="en-US" baseline="-25000" dirty="0" smtClean="0">
                <a:latin typeface="Times New Roman" panose="02020603050405020304" pitchFamily="18" charset="0"/>
              </a:rPr>
              <a:t>1 </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i="1" dirty="0" smtClean="0">
                <a:latin typeface="Times New Roman" panose="02020603050405020304" pitchFamily="18" charset="0"/>
              </a:rPr>
              <a:t> </a:t>
            </a:r>
            <a:r>
              <a:rPr lang="en-US" dirty="0" smtClean="0">
                <a:latin typeface="Times New Roman" panose="02020603050405020304" pitchFamily="18" charset="0"/>
              </a:rPr>
              <a:t>+ </a:t>
            </a:r>
            <a:r>
              <a:rPr lang="en-US" i="1" dirty="0" smtClean="0">
                <a:latin typeface="Times New Roman" panose="02020603050405020304" pitchFamily="18" charset="0"/>
              </a:rPr>
              <a:t>a</a:t>
            </a:r>
            <a:r>
              <a:rPr lang="en-US" baseline="-25000" dirty="0" smtClean="0">
                <a:latin typeface="Times New Roman" panose="02020603050405020304" pitchFamily="18" charset="0"/>
              </a:rPr>
              <a:t>2 </a:t>
            </a:r>
            <a:r>
              <a:rPr lang="en-US" i="1" dirty="0" smtClean="0">
                <a:latin typeface="Times New Roman" panose="02020603050405020304" pitchFamily="18" charset="0"/>
              </a:rPr>
              <a:t>x</a:t>
            </a:r>
            <a:r>
              <a:rPr lang="en-US" baseline="-25000" dirty="0" smtClean="0">
                <a:latin typeface="Times New Roman" panose="02020603050405020304" pitchFamily="18" charset="0"/>
              </a:rPr>
              <a:t>2</a:t>
            </a:r>
            <a:r>
              <a:rPr lang="en-US" i="1" dirty="0" smtClean="0">
                <a:latin typeface="Times New Roman" panose="02020603050405020304" pitchFamily="18" charset="0"/>
              </a:rPr>
              <a:t> </a:t>
            </a:r>
            <a:r>
              <a:rPr lang="en-US" dirty="0">
                <a:latin typeface="Times New Roman" panose="02020603050405020304" pitchFamily="18" charset="0"/>
              </a:rPr>
              <a:t>+ </a:t>
            </a:r>
            <a:r>
              <a:rPr lang="en-CA" i="1" dirty="0" smtClean="0">
                <a:latin typeface="Times New Roman" panose="02020603050405020304" pitchFamily="18" charset="0"/>
              </a:rPr>
              <a:t>a</a:t>
            </a:r>
            <a:r>
              <a:rPr lang="en-CA" baseline="-25000" dirty="0" smtClean="0">
                <a:latin typeface="Times New Roman" panose="02020603050405020304" pitchFamily="18" charset="0"/>
              </a:rPr>
              <a:t>3</a:t>
            </a:r>
            <a:r>
              <a:rPr lang="en-CA" i="1" baseline="-25000" dirty="0" smtClean="0">
                <a:latin typeface="Times New Roman" panose="02020603050405020304" pitchFamily="18" charset="0"/>
              </a:rPr>
              <a:t> </a:t>
            </a:r>
            <a:r>
              <a:rPr lang="en-CA" i="1" dirty="0" smtClean="0">
                <a:latin typeface="Times New Roman" panose="02020603050405020304" pitchFamily="18" charset="0"/>
              </a:rPr>
              <a:t>x</a:t>
            </a:r>
            <a:r>
              <a:rPr lang="en-CA" baseline="-25000" dirty="0" smtClean="0">
                <a:latin typeface="Times New Roman" panose="02020603050405020304" pitchFamily="18" charset="0"/>
              </a:rPr>
              <a:t>3</a:t>
            </a:r>
            <a:r>
              <a:rPr lang="en-CA" dirty="0" smtClean="0">
                <a:latin typeface="Times New Roman" panose="02020603050405020304" pitchFamily="18" charset="0"/>
              </a:rPr>
              <a:t> = </a:t>
            </a:r>
            <a:r>
              <a:rPr lang="en-CA" i="1" dirty="0" smtClean="0">
                <a:latin typeface="Times New Roman" panose="02020603050405020304" pitchFamily="18" charset="0"/>
              </a:rPr>
              <a:t>b</a:t>
            </a:r>
          </a:p>
          <a:p>
            <a:pPr lvl="1"/>
            <a:r>
              <a:rPr lang="en-US" dirty="0" smtClean="0"/>
              <a:t>Note, we could write this as,</a:t>
            </a:r>
            <a:endParaRPr lang="en-US" dirty="0"/>
          </a:p>
          <a:p>
            <a:pPr marL="457200" lvl="1" indent="0" algn="ctr">
              <a:buNone/>
            </a:pPr>
            <a:r>
              <a:rPr lang="en-US" i="1" dirty="0">
                <a:latin typeface="Times New Roman" panose="02020603050405020304" pitchFamily="18" charset="0"/>
              </a:rPr>
              <a:t>a</a:t>
            </a:r>
            <a:r>
              <a:rPr lang="en-US" baseline="-25000" dirty="0">
                <a:latin typeface="Times New Roman" panose="02020603050405020304" pitchFamily="18" charset="0"/>
              </a:rPr>
              <a:t>1 </a:t>
            </a:r>
            <a:r>
              <a:rPr lang="en-US" i="1" dirty="0">
                <a:latin typeface="Times New Roman" panose="02020603050405020304" pitchFamily="18" charset="0"/>
              </a:rPr>
              <a:t>x</a:t>
            </a:r>
            <a:r>
              <a:rPr lang="en-US" baseline="-25000" dirty="0">
                <a:latin typeface="Times New Roman" panose="02020603050405020304" pitchFamily="18" charset="0"/>
              </a:rPr>
              <a:t>1</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a</a:t>
            </a:r>
            <a:r>
              <a:rPr lang="en-US" baseline="-25000" dirty="0">
                <a:latin typeface="Times New Roman" panose="02020603050405020304" pitchFamily="18" charset="0"/>
              </a:rPr>
              <a:t>2 </a:t>
            </a:r>
            <a:r>
              <a:rPr lang="en-US" i="1" dirty="0">
                <a:latin typeface="Times New Roman" panose="02020603050405020304" pitchFamily="18" charset="0"/>
              </a:rPr>
              <a:t>x</a:t>
            </a:r>
            <a:r>
              <a:rPr lang="en-US" baseline="-25000" dirty="0">
                <a:latin typeface="Times New Roman" panose="02020603050405020304" pitchFamily="18" charset="0"/>
              </a:rPr>
              <a:t>2</a:t>
            </a:r>
            <a:r>
              <a:rPr lang="en-US" i="1" dirty="0">
                <a:latin typeface="Times New Roman" panose="02020603050405020304" pitchFamily="18" charset="0"/>
              </a:rPr>
              <a:t> </a:t>
            </a:r>
            <a:r>
              <a:rPr lang="en-US" dirty="0">
                <a:latin typeface="Times New Roman" panose="02020603050405020304" pitchFamily="18" charset="0"/>
              </a:rPr>
              <a:t>+ </a:t>
            </a:r>
            <a:r>
              <a:rPr lang="en-CA" i="1" dirty="0">
                <a:latin typeface="Times New Roman" panose="02020603050405020304" pitchFamily="18" charset="0"/>
              </a:rPr>
              <a:t>a</a:t>
            </a:r>
            <a:r>
              <a:rPr lang="en-CA" baseline="-25000" dirty="0">
                <a:latin typeface="Times New Roman" panose="02020603050405020304" pitchFamily="18" charset="0"/>
              </a:rPr>
              <a:t>3</a:t>
            </a:r>
            <a:r>
              <a:rPr lang="en-CA" i="1" baseline="-25000" dirty="0">
                <a:latin typeface="Times New Roman" panose="02020603050405020304" pitchFamily="18" charset="0"/>
              </a:rPr>
              <a:t> </a:t>
            </a:r>
            <a:r>
              <a:rPr lang="en-CA" i="1" dirty="0">
                <a:latin typeface="Times New Roman" panose="02020603050405020304" pitchFamily="18" charset="0"/>
              </a:rPr>
              <a:t>x</a:t>
            </a:r>
            <a:r>
              <a:rPr lang="en-CA" baseline="-25000" dirty="0">
                <a:latin typeface="Times New Roman" panose="02020603050405020304" pitchFamily="18" charset="0"/>
              </a:rPr>
              <a:t>3</a:t>
            </a:r>
            <a:r>
              <a:rPr lang="en-CA" dirty="0" smtClean="0">
                <a:latin typeface="Times New Roman" panose="02020603050405020304" pitchFamily="18" charset="0"/>
              </a:rPr>
              <a:t> – </a:t>
            </a:r>
            <a:r>
              <a:rPr lang="en-CA" i="1" dirty="0" smtClean="0">
                <a:latin typeface="Times New Roman" panose="02020603050405020304" pitchFamily="18" charset="0"/>
              </a:rPr>
              <a:t>b</a:t>
            </a:r>
            <a:r>
              <a:rPr lang="en-CA" dirty="0" smtClean="0">
                <a:latin typeface="Times New Roman" panose="02020603050405020304" pitchFamily="18" charset="0"/>
              </a:rPr>
              <a:t> = 0</a:t>
            </a:r>
          </a:p>
          <a:p>
            <a:pPr marL="457200" lvl="1" indent="0">
              <a:buNone/>
            </a:pPr>
            <a:r>
              <a:rPr lang="en-US" dirty="0" smtClean="0"/>
              <a:t>     but having the target constant </a:t>
            </a:r>
            <a:r>
              <a:rPr lang="en-US" i="1" dirty="0" smtClean="0"/>
              <a:t>b</a:t>
            </a:r>
            <a:r>
              <a:rPr lang="en-US" dirty="0" smtClean="0"/>
              <a:t> on the right is standard</a:t>
            </a:r>
          </a:p>
          <a:p>
            <a:pPr lvl="1"/>
            <a:endParaRPr lang="en-US" dirty="0"/>
          </a:p>
          <a:p>
            <a:r>
              <a:rPr lang="en-US" dirty="0" smtClean="0"/>
              <a:t>Possible solution vectors include:</a:t>
            </a:r>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2207733324"/>
              </p:ext>
            </p:extLst>
          </p:nvPr>
        </p:nvGraphicFramePr>
        <p:xfrm>
          <a:off x="598932" y="4399471"/>
          <a:ext cx="2551113" cy="1633537"/>
        </p:xfrm>
        <a:graphic>
          <a:graphicData uri="http://schemas.openxmlformats.org/presentationml/2006/ole">
            <mc:AlternateContent xmlns:mc="http://schemas.openxmlformats.org/markup-compatibility/2006">
              <mc:Choice xmlns:v="urn:schemas-microsoft-com:vml" Requires="v">
                <p:oleObj spid="_x0000_s276492" name="Equation" r:id="rId6" imgW="2145960" imgH="1485720" progId="Equation.DSMT4">
                  <p:embed/>
                </p:oleObj>
              </mc:Choice>
              <mc:Fallback>
                <p:oleObj name="Equation" r:id="rId6" imgW="2145960" imgH="1485720" progId="Equation.DSMT4">
                  <p:embed/>
                  <p:pic>
                    <p:nvPicPr>
                      <p:cNvPr id="0" name="Object 14"/>
                      <p:cNvPicPr>
                        <a:picLocks noChangeAspect="1" noChangeArrowheads="1"/>
                      </p:cNvPicPr>
                      <p:nvPr/>
                    </p:nvPicPr>
                    <p:blipFill>
                      <a:blip r:embed="rId7"/>
                      <a:srcRect/>
                      <a:stretch>
                        <a:fillRect/>
                      </a:stretch>
                    </p:blipFill>
                    <p:spPr bwMode="auto">
                      <a:xfrm>
                        <a:off x="598932" y="4399471"/>
                        <a:ext cx="2551113"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488847471"/>
              </p:ext>
            </p:extLst>
          </p:nvPr>
        </p:nvGraphicFramePr>
        <p:xfrm>
          <a:off x="3433763" y="4387850"/>
          <a:ext cx="2490787" cy="1633538"/>
        </p:xfrm>
        <a:graphic>
          <a:graphicData uri="http://schemas.openxmlformats.org/presentationml/2006/ole">
            <mc:AlternateContent xmlns:mc="http://schemas.openxmlformats.org/markup-compatibility/2006">
              <mc:Choice xmlns:v="urn:schemas-microsoft-com:vml" Requires="v">
                <p:oleObj spid="_x0000_s276493" name="Equation" r:id="rId8" imgW="2095200" imgH="1485720" progId="Equation.DSMT4">
                  <p:embed/>
                </p:oleObj>
              </mc:Choice>
              <mc:Fallback>
                <p:oleObj name="Equation" r:id="rId8" imgW="2095200" imgH="1485720" progId="Equation.DSMT4">
                  <p:embed/>
                  <p:pic>
                    <p:nvPicPr>
                      <p:cNvPr id="0" name=""/>
                      <p:cNvPicPr>
                        <a:picLocks noChangeAspect="1" noChangeArrowheads="1"/>
                      </p:cNvPicPr>
                      <p:nvPr/>
                    </p:nvPicPr>
                    <p:blipFill>
                      <a:blip r:embed="rId9"/>
                      <a:srcRect/>
                      <a:stretch>
                        <a:fillRect/>
                      </a:stretch>
                    </p:blipFill>
                    <p:spPr bwMode="auto">
                      <a:xfrm>
                        <a:off x="3433763" y="4387850"/>
                        <a:ext cx="2490787"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101330324"/>
              </p:ext>
            </p:extLst>
          </p:nvPr>
        </p:nvGraphicFramePr>
        <p:xfrm>
          <a:off x="6219825" y="4302125"/>
          <a:ext cx="2505075" cy="1633538"/>
        </p:xfrm>
        <a:graphic>
          <a:graphicData uri="http://schemas.openxmlformats.org/presentationml/2006/ole">
            <mc:AlternateContent xmlns:mc="http://schemas.openxmlformats.org/markup-compatibility/2006">
              <mc:Choice xmlns:v="urn:schemas-microsoft-com:vml" Requires="v">
                <p:oleObj spid="_x0000_s276494" name="Equation" r:id="rId10" imgW="2108160" imgH="1485720" progId="Equation.DSMT4">
                  <p:embed/>
                </p:oleObj>
              </mc:Choice>
              <mc:Fallback>
                <p:oleObj name="Equation" r:id="rId10" imgW="2108160" imgH="1485720" progId="Equation.DSMT4">
                  <p:embed/>
                  <p:pic>
                    <p:nvPicPr>
                      <p:cNvPr id="0" name=""/>
                      <p:cNvPicPr>
                        <a:picLocks noChangeAspect="1" noChangeArrowheads="1"/>
                      </p:cNvPicPr>
                      <p:nvPr/>
                    </p:nvPicPr>
                    <p:blipFill>
                      <a:blip r:embed="rId11"/>
                      <a:srcRect/>
                      <a:stretch>
                        <a:fillRect/>
                      </a:stretch>
                    </p:blipFill>
                    <p:spPr bwMode="auto">
                      <a:xfrm>
                        <a:off x="6219825" y="4302125"/>
                        <a:ext cx="250507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 name="Audio 1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75347545"/>
      </p:ext>
    </p:extLst>
  </p:cSld>
  <p:clrMapOvr>
    <a:masterClrMapping/>
  </p:clrMapOvr>
  <mc:AlternateContent xmlns:mc="http://schemas.openxmlformats.org/markup-compatibility/2006">
    <mc:Choice xmlns:p14="http://schemas.microsoft.com/office/powerpoint/2010/main" Requires="p14">
      <p:transition spd="slow" p14:dur="2000" advTm="129256"/>
    </mc:Choice>
    <mc:Fallback>
      <p:transition spd="slow" advTm="129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Non-linear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Any equation in one or more unknowns that cannot be written as a linear equation is said to be a </a:t>
            </a:r>
            <a:r>
              <a:rPr lang="en-US" i="1" dirty="0" smtClean="0"/>
              <a:t>non-linear equation</a:t>
            </a:r>
            <a:r>
              <a:rPr lang="en-US" dirty="0" smtClean="0"/>
              <a:t>:</a:t>
            </a:r>
          </a:p>
          <a:p>
            <a:pPr lvl="1"/>
            <a:r>
              <a:rPr lang="en-US" dirty="0" smtClean="0"/>
              <a:t>For example,</a:t>
            </a:r>
          </a:p>
          <a:p>
            <a:pPr marL="457200" lvl="1" indent="0" algn="ctr">
              <a:buNone/>
            </a:pPr>
            <a:r>
              <a:rPr lang="en-US" i="1" dirty="0" smtClean="0">
                <a:latin typeface="Times New Roman" panose="02020603050405020304" pitchFamily="18" charset="0"/>
              </a:rPr>
              <a:t>x</a:t>
            </a:r>
            <a:r>
              <a:rPr lang="en-US" baseline="30000" dirty="0" smtClean="0">
                <a:latin typeface="Times New Roman" panose="02020603050405020304" pitchFamily="18" charset="0"/>
              </a:rPr>
              <a:t>2</a:t>
            </a:r>
            <a:r>
              <a:rPr lang="en-US" dirty="0" smtClean="0">
                <a:latin typeface="Times New Roman" panose="02020603050405020304" pitchFamily="18" charset="0"/>
              </a:rPr>
              <a:t> + 3</a:t>
            </a:r>
            <a:r>
              <a:rPr lang="en-US" i="1" dirty="0" smtClean="0">
                <a:latin typeface="Times New Roman" panose="02020603050405020304" pitchFamily="18" charset="0"/>
              </a:rPr>
              <a:t>x</a:t>
            </a:r>
            <a:r>
              <a:rPr lang="en-US" dirty="0" smtClean="0">
                <a:latin typeface="Times New Roman" panose="02020603050405020304" pitchFamily="18" charset="0"/>
              </a:rPr>
              <a:t> + 2 = 0</a:t>
            </a:r>
          </a:p>
          <a:p>
            <a:pPr marL="457200" lvl="1" indent="0" algn="ctr">
              <a:buNone/>
            </a:pPr>
            <a:r>
              <a:rPr lang="en-US" i="1" dirty="0" err="1" smtClean="0">
                <a:latin typeface="Times New Roman" panose="02020603050405020304" pitchFamily="18" charset="0"/>
              </a:rPr>
              <a:t>xy</a:t>
            </a:r>
            <a:r>
              <a:rPr lang="en-US" dirty="0" smtClean="0">
                <a:latin typeface="Times New Roman" panose="02020603050405020304" pitchFamily="18" charset="0"/>
              </a:rPr>
              <a:t> = 5</a:t>
            </a:r>
          </a:p>
          <a:p>
            <a:pPr marL="457200" lvl="1" indent="0" algn="ctr">
              <a:buNone/>
            </a:pPr>
            <a:r>
              <a:rPr lang="en-US" dirty="0" smtClean="0">
                <a:latin typeface="Times New Roman" panose="02020603050405020304" pitchFamily="18" charset="0"/>
              </a:rPr>
              <a:t>sin(</a:t>
            </a:r>
            <a:r>
              <a:rPr lang="en-US" i="1" dirty="0" smtClean="0">
                <a:latin typeface="Times New Roman" panose="02020603050405020304" pitchFamily="18" charset="0"/>
              </a:rPr>
              <a:t>x</a:t>
            </a:r>
            <a:r>
              <a:rPr lang="en-US" dirty="0" smtClean="0">
                <a:latin typeface="Times New Roman" panose="02020603050405020304" pitchFamily="18" charset="0"/>
              </a:rPr>
              <a:t>) = 7</a:t>
            </a:r>
          </a:p>
          <a:p>
            <a:pPr marL="457200" lvl="1" indent="0" algn="ctr">
              <a:buNone/>
            </a:pPr>
            <a:r>
              <a:rPr lang="en-US" i="1" dirty="0" smtClean="0">
                <a:latin typeface="Times New Roman" panose="02020603050405020304" pitchFamily="18" charset="0"/>
              </a:rPr>
              <a:t>e</a:t>
            </a:r>
            <a:r>
              <a:rPr lang="en-US" i="1" baseline="30000" dirty="0" smtClean="0">
                <a:latin typeface="Times New Roman" panose="02020603050405020304" pitchFamily="18" charset="0"/>
              </a:rPr>
              <a:t>x</a:t>
            </a:r>
            <a:r>
              <a:rPr lang="en-US" dirty="0">
                <a:latin typeface="Times New Roman" panose="02020603050405020304" pitchFamily="18" charset="0"/>
              </a:rPr>
              <a:t> </a:t>
            </a:r>
            <a:r>
              <a:rPr lang="en-US" dirty="0" smtClean="0">
                <a:latin typeface="Times New Roman" panose="02020603050405020304" pitchFamily="18" charset="0"/>
              </a:rPr>
              <a:t>– 2 = 0</a:t>
            </a:r>
          </a:p>
          <a:p>
            <a:pPr marL="457200" lvl="1" indent="0" algn="ctr">
              <a:buNone/>
            </a:pPr>
            <a:r>
              <a:rPr lang="en-US" i="1" dirty="0" smtClean="0">
                <a:latin typeface="Times New Roman" panose="02020603050405020304" pitchFamily="18" charset="0"/>
              </a:rPr>
              <a:t>x</a:t>
            </a:r>
            <a:r>
              <a:rPr lang="en-US" dirty="0" smtClean="0">
                <a:latin typeface="Times New Roman" panose="02020603050405020304" pitchFamily="18" charset="0"/>
              </a:rPr>
              <a:t> + </a:t>
            </a:r>
            <a:r>
              <a:rPr lang="en-US" i="1" dirty="0" smtClean="0">
                <a:latin typeface="Times New Roman" panose="02020603050405020304" pitchFamily="18" charset="0"/>
              </a:rPr>
              <a:t>y</a:t>
            </a:r>
            <a:r>
              <a:rPr lang="en-US" dirty="0" smtClean="0">
                <a:latin typeface="Times New Roman" panose="02020603050405020304" pitchFamily="18" charset="0"/>
              </a:rPr>
              <a:t> + </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 1</a:t>
            </a:r>
          </a:p>
          <a:p>
            <a:pPr lvl="1"/>
            <a:r>
              <a:rPr lang="en-US" dirty="0" smtClean="0"/>
              <a:t>Seldom, an equation may be a linear equation </a:t>
            </a:r>
            <a:r>
              <a:rPr lang="en-US" i="1" dirty="0" smtClean="0"/>
              <a:t>in disguise</a:t>
            </a:r>
            <a:r>
              <a:rPr lang="en-US" dirty="0" smtClean="0"/>
              <a:t>:</a:t>
            </a:r>
          </a:p>
          <a:p>
            <a:pPr lvl="1"/>
            <a:endParaRPr lang="en-US" dirty="0"/>
          </a:p>
          <a:p>
            <a:pPr lvl="1"/>
            <a:endParaRPr lang="en-US" dirty="0" smtClean="0"/>
          </a:p>
          <a:p>
            <a:pPr lvl="1"/>
            <a:r>
              <a:rPr lang="en-US" dirty="0" smtClean="0"/>
              <a:t>This is, however, the exception and not the rule</a:t>
            </a:r>
          </a:p>
          <a:p>
            <a:pPr lvl="2"/>
            <a:r>
              <a:rPr lang="en-US" dirty="0" smtClean="0"/>
              <a:t>We will always write linear equations in the standard form</a:t>
            </a:r>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3423672747"/>
              </p:ext>
            </p:extLst>
          </p:nvPr>
        </p:nvGraphicFramePr>
        <p:xfrm>
          <a:off x="2921889" y="5032058"/>
          <a:ext cx="1373188" cy="723900"/>
        </p:xfrm>
        <a:graphic>
          <a:graphicData uri="http://schemas.openxmlformats.org/presentationml/2006/ole">
            <mc:AlternateContent xmlns:mc="http://schemas.openxmlformats.org/markup-compatibility/2006">
              <mc:Choice xmlns:v="urn:schemas-microsoft-com:vml" Requires="v">
                <p:oleObj spid="_x0000_s269324" name="Equation" r:id="rId6" imgW="1155600" imgH="660240" progId="Equation.DSMT4">
                  <p:embed/>
                </p:oleObj>
              </mc:Choice>
              <mc:Fallback>
                <p:oleObj name="Equation" r:id="rId6" imgW="1155600" imgH="660240" progId="Equation.DSMT4">
                  <p:embed/>
                  <p:pic>
                    <p:nvPicPr>
                      <p:cNvPr id="0" name="Object 11"/>
                      <p:cNvPicPr>
                        <a:picLocks noChangeAspect="1" noChangeArrowheads="1"/>
                      </p:cNvPicPr>
                      <p:nvPr/>
                    </p:nvPicPr>
                    <p:blipFill>
                      <a:blip r:embed="rId7"/>
                      <a:srcRect/>
                      <a:stretch>
                        <a:fillRect/>
                      </a:stretch>
                    </p:blipFill>
                    <p:spPr bwMode="auto">
                      <a:xfrm>
                        <a:off x="2921889" y="5032058"/>
                        <a:ext cx="137318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89307145"/>
              </p:ext>
            </p:extLst>
          </p:nvPr>
        </p:nvGraphicFramePr>
        <p:xfrm>
          <a:off x="4679950" y="5047488"/>
          <a:ext cx="1584325" cy="723900"/>
        </p:xfrm>
        <a:graphic>
          <a:graphicData uri="http://schemas.openxmlformats.org/presentationml/2006/ole">
            <mc:AlternateContent xmlns:mc="http://schemas.openxmlformats.org/markup-compatibility/2006">
              <mc:Choice xmlns:v="urn:schemas-microsoft-com:vml" Requires="v">
                <p:oleObj spid="_x0000_s269325" name="Equation" r:id="rId8" imgW="1333440" imgH="660240" progId="Equation.DSMT4">
                  <p:embed/>
                </p:oleObj>
              </mc:Choice>
              <mc:Fallback>
                <p:oleObj name="Equation" r:id="rId8" imgW="1333440" imgH="660240" progId="Equation.DSMT4">
                  <p:embed/>
                  <p:pic>
                    <p:nvPicPr>
                      <p:cNvPr id="0" name=""/>
                      <p:cNvPicPr>
                        <a:picLocks noChangeAspect="1" noChangeArrowheads="1"/>
                      </p:cNvPicPr>
                      <p:nvPr/>
                    </p:nvPicPr>
                    <p:blipFill>
                      <a:blip r:embed="rId9"/>
                      <a:srcRect/>
                      <a:stretch>
                        <a:fillRect/>
                      </a:stretch>
                    </p:blipFill>
                    <p:spPr bwMode="auto">
                      <a:xfrm>
                        <a:off x="4679950" y="5047488"/>
                        <a:ext cx="15843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86783922"/>
      </p:ext>
    </p:extLst>
  </p:cSld>
  <p:clrMapOvr>
    <a:masterClrMapping/>
  </p:clrMapOvr>
  <mc:AlternateContent xmlns:mc="http://schemas.openxmlformats.org/markup-compatibility/2006">
    <mc:Choice xmlns:p14="http://schemas.microsoft.com/office/powerpoint/2010/main" Requires="p14">
      <p:transition spd="slow" p14:dur="2000" advTm="115927"/>
    </mc:Choice>
    <mc:Fallback>
      <p:transition spd="slow" advTm="115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Non-linear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With one variable </a:t>
            </a:r>
            <a:r>
              <a:rPr lang="en-US" i="1" dirty="0" smtClean="0">
                <a:latin typeface="Times New Roman" panose="02020603050405020304" pitchFamily="18" charset="0"/>
              </a:rPr>
              <a:t>x</a:t>
            </a:r>
            <a:r>
              <a:rPr lang="en-US" dirty="0" smtClean="0"/>
              <a:t>, a linear equation is easy to solve:</a:t>
            </a:r>
          </a:p>
          <a:p>
            <a:pPr marL="0" indent="0" algn="ctr">
              <a:buNone/>
            </a:pPr>
            <a:r>
              <a:rPr lang="en-US" i="1" dirty="0" smtClean="0">
                <a:latin typeface="Times New Roman" panose="02020603050405020304" pitchFamily="18" charset="0"/>
              </a:rPr>
              <a:t>ax</a:t>
            </a:r>
            <a:r>
              <a:rPr lang="en-US" dirty="0" smtClean="0">
                <a:latin typeface="Times New Roman" panose="02020603050405020304" pitchFamily="18" charset="0"/>
              </a:rPr>
              <a:t> = </a:t>
            </a:r>
            <a:r>
              <a:rPr lang="en-US" i="1" dirty="0" smtClean="0">
                <a:latin typeface="Times New Roman" panose="02020603050405020304" pitchFamily="18" charset="0"/>
              </a:rPr>
              <a:t>b</a:t>
            </a:r>
            <a:endParaRPr lang="en-US" dirty="0" smtClean="0">
              <a:latin typeface="Times New Roman" panose="02020603050405020304" pitchFamily="18" charset="0"/>
            </a:endParaRPr>
          </a:p>
          <a:p>
            <a:pPr marL="0" indent="0">
              <a:buNone/>
            </a:pPr>
            <a:r>
              <a:rPr lang="en-US" i="1" dirty="0"/>
              <a:t> </a:t>
            </a:r>
            <a:r>
              <a:rPr lang="en-US" i="1" dirty="0" smtClean="0"/>
              <a:t>     </a:t>
            </a:r>
            <a:r>
              <a:rPr lang="en-US" dirty="0" smtClean="0"/>
              <a:t>has the solution </a:t>
            </a:r>
            <a:r>
              <a:rPr lang="en-US" i="1" dirty="0" smtClean="0">
                <a:latin typeface="Times New Roman" panose="02020603050405020304" pitchFamily="18" charset="0"/>
              </a:rPr>
              <a:t>x</a:t>
            </a:r>
            <a:r>
              <a:rPr lang="en-US" dirty="0" smtClean="0">
                <a:latin typeface="Times New Roman" panose="02020603050405020304" pitchFamily="18" charset="0"/>
              </a:rPr>
              <a:t> = </a:t>
            </a:r>
            <a:r>
              <a:rPr lang="en-US" i="1" dirty="0" smtClean="0">
                <a:latin typeface="Times New Roman" panose="02020603050405020304" pitchFamily="18" charset="0"/>
              </a:rPr>
              <a:t>b</a:t>
            </a:r>
            <a:r>
              <a:rPr lang="en-US" dirty="0" smtClean="0">
                <a:latin typeface="Times New Roman" panose="02020603050405020304" pitchFamily="18" charset="0"/>
              </a:rPr>
              <a:t>/</a:t>
            </a:r>
            <a:r>
              <a:rPr lang="en-US" i="1" dirty="0" smtClean="0">
                <a:latin typeface="Times New Roman" panose="02020603050405020304" pitchFamily="18" charset="0"/>
              </a:rPr>
              <a:t>a</a:t>
            </a:r>
            <a:r>
              <a:rPr lang="en-US" i="1" dirty="0" smtClean="0"/>
              <a:t> </a:t>
            </a:r>
            <a:r>
              <a:rPr lang="en-US" dirty="0" smtClean="0"/>
              <a:t>assuming that </a:t>
            </a:r>
            <a:r>
              <a:rPr lang="en-US" i="1" dirty="0" smtClean="0">
                <a:latin typeface="Times New Roman" panose="02020603050405020304" pitchFamily="18" charset="0"/>
              </a:rPr>
              <a:t>a</a:t>
            </a:r>
            <a:r>
              <a:rPr lang="en-US" dirty="0" smtClean="0">
                <a:latin typeface="Times New Roman" panose="02020603050405020304" pitchFamily="18" charset="0"/>
              </a:rPr>
              <a:t> </a:t>
            </a:r>
            <a:r>
              <a:rPr lang="en-CA" dirty="0" smtClean="0">
                <a:latin typeface="Times New Roman" panose="02020603050405020304" pitchFamily="18" charset="0"/>
              </a:rPr>
              <a:t>≠ 0</a:t>
            </a:r>
            <a:endParaRPr lang="en-US" i="1" dirty="0"/>
          </a:p>
          <a:p>
            <a:r>
              <a:rPr lang="en-US" dirty="0" smtClean="0"/>
              <a:t>With one variable, a non-linear equation may</a:t>
            </a:r>
          </a:p>
          <a:p>
            <a:pPr lvl="1"/>
            <a:r>
              <a:rPr lang="en-US" dirty="0" smtClean="0"/>
              <a:t>Be difficult or even impossible to solve</a:t>
            </a:r>
          </a:p>
          <a:p>
            <a:pPr lvl="1"/>
            <a:r>
              <a:rPr lang="en-US" dirty="0" smtClean="0"/>
              <a:t>Have any number of solutions include zero and infinitely many </a:t>
            </a:r>
          </a:p>
          <a:p>
            <a:pPr lvl="1"/>
            <a:r>
              <a:rPr lang="en-US" dirty="0" smtClean="0"/>
              <a:t>Have solutions that are complex as well as real</a:t>
            </a:r>
          </a:p>
          <a:p>
            <a:r>
              <a:rPr lang="en-US" dirty="0" smtClean="0"/>
              <a:t>For example,</a:t>
            </a:r>
          </a:p>
          <a:p>
            <a:pPr marL="457200" lvl="1" indent="0" algn="ctr">
              <a:buNone/>
            </a:pPr>
            <a:r>
              <a:rPr lang="en-US" i="1" dirty="0" smtClean="0">
                <a:latin typeface="Times New Roman" panose="02020603050405020304" pitchFamily="18" charset="0"/>
              </a:rPr>
              <a:t>x</a:t>
            </a:r>
            <a:r>
              <a:rPr lang="en-US" baseline="30000" dirty="0" smtClean="0">
                <a:latin typeface="Times New Roman" panose="02020603050405020304" pitchFamily="18" charset="0"/>
              </a:rPr>
              <a:t>5</a:t>
            </a:r>
            <a:r>
              <a:rPr lang="en-US" dirty="0" smtClean="0">
                <a:latin typeface="Times New Roman" panose="02020603050405020304" pitchFamily="18" charset="0"/>
              </a:rPr>
              <a:t> + 3</a:t>
            </a:r>
            <a:r>
              <a:rPr lang="en-US" i="1" dirty="0" smtClean="0">
                <a:latin typeface="Times New Roman" panose="02020603050405020304" pitchFamily="18" charset="0"/>
              </a:rPr>
              <a:t>x</a:t>
            </a:r>
            <a:r>
              <a:rPr lang="en-US" baseline="30000" dirty="0" smtClean="0">
                <a:latin typeface="Times New Roman" panose="02020603050405020304" pitchFamily="18" charset="0"/>
              </a:rPr>
              <a:t>4</a:t>
            </a:r>
            <a:r>
              <a:rPr lang="en-US" dirty="0" smtClean="0">
                <a:latin typeface="Times New Roman" panose="02020603050405020304" pitchFamily="18" charset="0"/>
              </a:rPr>
              <a:t> + 2</a:t>
            </a:r>
            <a:r>
              <a:rPr lang="en-US" i="1" dirty="0" smtClean="0">
                <a:latin typeface="Times New Roman" panose="02020603050405020304" pitchFamily="18" charset="0"/>
              </a:rPr>
              <a:t>x</a:t>
            </a:r>
            <a:r>
              <a:rPr lang="en-US" baseline="30000" dirty="0" smtClean="0">
                <a:latin typeface="Times New Roman" panose="02020603050405020304" pitchFamily="18" charset="0"/>
              </a:rPr>
              <a:t>3</a:t>
            </a:r>
            <a:r>
              <a:rPr lang="en-US" dirty="0" smtClean="0">
                <a:latin typeface="Times New Roman" panose="02020603050405020304" pitchFamily="18" charset="0"/>
              </a:rPr>
              <a:t> – 5</a:t>
            </a:r>
            <a:r>
              <a:rPr lang="en-US" i="1" dirty="0" smtClean="0">
                <a:latin typeface="Times New Roman" panose="02020603050405020304" pitchFamily="18" charset="0"/>
              </a:rPr>
              <a:t>x</a:t>
            </a:r>
            <a:r>
              <a:rPr lang="en-US" dirty="0" smtClean="0">
                <a:latin typeface="Times New Roman" panose="02020603050405020304" pitchFamily="18" charset="0"/>
              </a:rPr>
              <a:t> + 3 = 0</a:t>
            </a:r>
          </a:p>
          <a:p>
            <a:pPr marL="457200" lvl="1" indent="0" algn="ctr">
              <a:buNone/>
            </a:pPr>
            <a:r>
              <a:rPr lang="en-US" dirty="0" smtClean="0">
                <a:latin typeface="Times New Roman" panose="02020603050405020304" pitchFamily="18" charset="0"/>
              </a:rPr>
              <a:t>100 sin( </a:t>
            </a:r>
            <a:r>
              <a:rPr lang="en-US" i="1" dirty="0" smtClean="0">
                <a:latin typeface="Times New Roman" panose="02020603050405020304" pitchFamily="18" charset="0"/>
              </a:rPr>
              <a:t>x</a:t>
            </a:r>
            <a:r>
              <a:rPr lang="en-US" dirty="0" smtClean="0">
                <a:latin typeface="Times New Roman" panose="02020603050405020304" pitchFamily="18" charset="0"/>
              </a:rPr>
              <a:t> ) + </a:t>
            </a:r>
            <a:r>
              <a:rPr lang="en-US" i="1" dirty="0" smtClean="0">
                <a:latin typeface="Times New Roman" panose="02020603050405020304" pitchFamily="18" charset="0"/>
              </a:rPr>
              <a:t>x</a:t>
            </a:r>
            <a:r>
              <a:rPr lang="en-US" baseline="30000" dirty="0" smtClean="0">
                <a:latin typeface="Times New Roman" panose="02020603050405020304" pitchFamily="18" charset="0"/>
              </a:rPr>
              <a:t>2</a:t>
            </a:r>
            <a:r>
              <a:rPr lang="en-US" dirty="0" smtClean="0">
                <a:latin typeface="Times New Roman" panose="02020603050405020304" pitchFamily="18" charset="0"/>
              </a:rPr>
              <a:t> = 100</a:t>
            </a:r>
          </a:p>
          <a:p>
            <a:pPr marL="457200" lvl="1" indent="0" algn="ctr">
              <a:buNone/>
            </a:pPr>
            <a:r>
              <a:rPr lang="en-US" i="1" dirty="0" smtClean="0">
                <a:latin typeface="Times New Roman" panose="02020603050405020304" pitchFamily="18" charset="0"/>
              </a:rPr>
              <a:t>e</a:t>
            </a:r>
            <a:r>
              <a:rPr lang="en-US" i="1" baseline="30000" dirty="0" smtClean="0">
                <a:latin typeface="Times New Roman" panose="02020603050405020304" pitchFamily="18" charset="0"/>
              </a:rPr>
              <a:t>x</a:t>
            </a:r>
            <a:r>
              <a:rPr lang="en-US" dirty="0" smtClean="0">
                <a:latin typeface="Times New Roman" panose="02020603050405020304" pitchFamily="18" charset="0"/>
              </a:rPr>
              <a:t> = 100    and    </a:t>
            </a:r>
            <a:r>
              <a:rPr lang="en-US" i="1" dirty="0" smtClean="0">
                <a:latin typeface="Times New Roman" panose="02020603050405020304" pitchFamily="18" charset="0"/>
              </a:rPr>
              <a:t>e</a:t>
            </a:r>
            <a:r>
              <a:rPr lang="en-US" i="1" baseline="30000" dirty="0" smtClean="0">
                <a:latin typeface="Times New Roman" panose="02020603050405020304" pitchFamily="18" charset="0"/>
              </a:rPr>
              <a:t>x</a:t>
            </a:r>
            <a:r>
              <a:rPr lang="en-US" dirty="0" smtClean="0">
                <a:latin typeface="Times New Roman" panose="02020603050405020304" pitchFamily="18" charset="0"/>
              </a:rPr>
              <a:t> = 0</a:t>
            </a:r>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92331756"/>
      </p:ext>
    </p:extLst>
  </p:cSld>
  <p:clrMapOvr>
    <a:masterClrMapping/>
  </p:clrMapOvr>
  <mc:AlternateContent xmlns:mc="http://schemas.openxmlformats.org/markup-compatibility/2006">
    <mc:Choice xmlns:p14="http://schemas.microsoft.com/office/powerpoint/2010/main" Requires="p14">
      <p:transition spd="slow" p14:dur="2000" advTm="117115"/>
    </mc:Choice>
    <mc:Fallback>
      <p:transition spd="slow" advTm="117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of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275834" cy="4525963"/>
          </a:xfrm>
        </p:spPr>
        <p:txBody>
          <a:bodyPr/>
          <a:lstStyle/>
          <a:p>
            <a:r>
              <a:rPr lang="en-US" dirty="0" smtClean="0"/>
              <a:t>A collection of </a:t>
            </a:r>
            <a:r>
              <a:rPr lang="en-US" i="1" dirty="0" smtClean="0">
                <a:latin typeface="Times New Roman" panose="02020603050405020304" pitchFamily="18" charset="0"/>
              </a:rPr>
              <a:t>m</a:t>
            </a:r>
            <a:r>
              <a:rPr lang="en-US" dirty="0" smtClean="0"/>
              <a:t> equations in </a:t>
            </a:r>
            <a:r>
              <a:rPr lang="en-US" i="1" dirty="0" smtClean="0">
                <a:latin typeface="Times New Roman" panose="02020603050405020304" pitchFamily="18" charset="0"/>
              </a:rPr>
              <a:t>n</a:t>
            </a:r>
            <a:r>
              <a:rPr lang="en-US" dirty="0" smtClean="0"/>
              <a:t> unknowns is described as a </a:t>
            </a:r>
            <a:r>
              <a:rPr lang="en-US" i="1" dirty="0" smtClean="0"/>
              <a:t>system of equations </a:t>
            </a:r>
            <a:r>
              <a:rPr lang="en-US" dirty="0" smtClean="0"/>
              <a:t>if any solution vector must simultaneously satisfy all of the </a:t>
            </a:r>
            <a:r>
              <a:rPr lang="en-US" i="1" dirty="0" smtClean="0"/>
              <a:t>m</a:t>
            </a:r>
            <a:r>
              <a:rPr lang="en-US" dirty="0" smtClean="0"/>
              <a:t> equations</a:t>
            </a:r>
          </a:p>
          <a:p>
            <a:endParaRPr lang="en-US" dirty="0"/>
          </a:p>
          <a:p>
            <a:r>
              <a:rPr lang="en-US" dirty="0" smtClean="0"/>
              <a:t>If all </a:t>
            </a:r>
            <a:r>
              <a:rPr lang="en-US" i="1" dirty="0" smtClean="0">
                <a:latin typeface="Times New Roman" panose="02020603050405020304" pitchFamily="18" charset="0"/>
              </a:rPr>
              <a:t>m</a:t>
            </a:r>
            <a:r>
              <a:rPr lang="en-US" dirty="0" smtClean="0"/>
              <a:t> equations are linear equations,</a:t>
            </a:r>
          </a:p>
          <a:p>
            <a:pPr marL="0" indent="0">
              <a:buNone/>
            </a:pPr>
            <a:r>
              <a:rPr lang="en-US" dirty="0" smtClean="0"/>
              <a:t>	we will describe it as a </a:t>
            </a:r>
            <a:r>
              <a:rPr lang="en-US" i="1" dirty="0" smtClean="0"/>
              <a:t>system of linear equations</a:t>
            </a:r>
            <a:endParaRPr lang="en-US" dirty="0" smtClean="0"/>
          </a:p>
          <a:p>
            <a:pPr lvl="1"/>
            <a:r>
              <a:rPr lang="en-US" dirty="0" smtClean="0"/>
              <a:t>We will refer to “systems of </a:t>
            </a:r>
            <a:r>
              <a:rPr lang="en-US" i="1" dirty="0" smtClean="0">
                <a:latin typeface="Times New Roman" panose="02020603050405020304" pitchFamily="18" charset="0"/>
              </a:rPr>
              <a:t>m</a:t>
            </a:r>
            <a:r>
              <a:rPr lang="en-US" dirty="0" smtClean="0"/>
              <a:t> linear equations in </a:t>
            </a:r>
            <a:r>
              <a:rPr lang="en-US" i="1" dirty="0" smtClean="0">
                <a:latin typeface="Times New Roman" panose="02020603050405020304" pitchFamily="18" charset="0"/>
              </a:rPr>
              <a:t>n</a:t>
            </a:r>
            <a:r>
              <a:rPr lang="en-US" dirty="0" smtClean="0"/>
              <a:t> unknowns”</a:t>
            </a:r>
          </a:p>
          <a:p>
            <a:r>
              <a:rPr lang="en-US" dirty="0" smtClean="0"/>
              <a:t>Any system of equations that has even one non-linear equation</a:t>
            </a:r>
            <a:br>
              <a:rPr lang="en-US" dirty="0" smtClean="0"/>
            </a:br>
            <a:r>
              <a:rPr lang="en-US" dirty="0" smtClean="0"/>
              <a:t>is referred to as a system of non-linear equations</a:t>
            </a:r>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pic>
        <p:nvPicPr>
          <p:cNvPr id="19" name="Audio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56694785"/>
      </p:ext>
    </p:extLst>
  </p:cSld>
  <p:clrMapOvr>
    <a:masterClrMapping/>
  </p:clrMapOvr>
  <mc:AlternateContent xmlns:mc="http://schemas.openxmlformats.org/markup-compatibility/2006">
    <mc:Choice xmlns:p14="http://schemas.microsoft.com/office/powerpoint/2010/main" Requires="p14">
      <p:transition spd="slow" p14:dur="2000" advTm="65691"/>
    </mc:Choice>
    <mc:Fallback>
      <p:transition spd="slow" advTm="65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of non-linear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For example, consider this system two non-linear equations:</a:t>
            </a:r>
          </a:p>
          <a:p>
            <a:endParaRPr lang="en-US" dirty="0"/>
          </a:p>
          <a:p>
            <a:endParaRPr lang="en-US" dirty="0" smtClean="0"/>
          </a:p>
          <a:p>
            <a:pPr lvl="1"/>
            <a:r>
              <a:rPr lang="en-US" dirty="0" smtClean="0"/>
              <a:t>Let                   represent a solution vector </a:t>
            </a:r>
          </a:p>
          <a:p>
            <a:pPr marL="0" indent="0">
              <a:buNone/>
            </a:pPr>
            <a:endParaRPr lang="en-US" sz="1100" dirty="0" smtClean="0"/>
          </a:p>
          <a:p>
            <a:r>
              <a:rPr lang="en-US" dirty="0" smtClean="0"/>
              <a:t>There is one real solution:</a:t>
            </a:r>
          </a:p>
          <a:p>
            <a:endParaRPr lang="en-US" dirty="0"/>
          </a:p>
          <a:p>
            <a:endParaRPr lang="en-US" dirty="0" smtClean="0"/>
          </a:p>
          <a:p>
            <a:r>
              <a:rPr lang="en-US" dirty="0" smtClean="0"/>
              <a:t>It has two additional complex solutions:</a:t>
            </a:r>
          </a:p>
          <a:p>
            <a:endParaRPr lang="en-US" dirty="0"/>
          </a:p>
          <a:p>
            <a:endParaRPr lang="en-US" dirty="0" smtClean="0"/>
          </a:p>
          <a:p>
            <a:endParaRPr lang="en-US" dirty="0" smtClean="0"/>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18" name="Object 17"/>
          <p:cNvGraphicFramePr>
            <a:graphicFrameLocks noChangeAspect="1"/>
          </p:cNvGraphicFramePr>
          <p:nvPr>
            <p:extLst>
              <p:ext uri="{D42A27DB-BD31-4B8C-83A1-F6EECF244321}">
                <p14:modId xmlns:p14="http://schemas.microsoft.com/office/powerpoint/2010/main" val="2189534930"/>
              </p:ext>
            </p:extLst>
          </p:nvPr>
        </p:nvGraphicFramePr>
        <p:xfrm>
          <a:off x="3365500" y="2033588"/>
          <a:ext cx="1914525" cy="835025"/>
        </p:xfrm>
        <a:graphic>
          <a:graphicData uri="http://schemas.openxmlformats.org/presentationml/2006/ole">
            <mc:AlternateContent xmlns:mc="http://schemas.openxmlformats.org/markup-compatibility/2006">
              <mc:Choice xmlns:v="urn:schemas-microsoft-com:vml" Requires="v">
                <p:oleObj spid="_x0000_s277526" name="Equation" r:id="rId6" imgW="1612800" imgH="761760" progId="Equation.DSMT4">
                  <p:embed/>
                </p:oleObj>
              </mc:Choice>
              <mc:Fallback>
                <p:oleObj name="Equation" r:id="rId6" imgW="1612800" imgH="761760" progId="Equation.DSMT4">
                  <p:embed/>
                  <p:pic>
                    <p:nvPicPr>
                      <p:cNvPr id="0" name=""/>
                      <p:cNvPicPr>
                        <a:picLocks noChangeAspect="1" noChangeArrowheads="1"/>
                      </p:cNvPicPr>
                      <p:nvPr/>
                    </p:nvPicPr>
                    <p:blipFill>
                      <a:blip r:embed="rId7"/>
                      <a:srcRect/>
                      <a:stretch>
                        <a:fillRect/>
                      </a:stretch>
                    </p:blipFill>
                    <p:spPr bwMode="auto">
                      <a:xfrm>
                        <a:off x="3365500" y="2033588"/>
                        <a:ext cx="19145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679608962"/>
              </p:ext>
            </p:extLst>
          </p:nvPr>
        </p:nvGraphicFramePr>
        <p:xfrm>
          <a:off x="3611880" y="3789299"/>
          <a:ext cx="1176338" cy="808038"/>
        </p:xfrm>
        <a:graphic>
          <a:graphicData uri="http://schemas.openxmlformats.org/presentationml/2006/ole">
            <mc:AlternateContent xmlns:mc="http://schemas.openxmlformats.org/markup-compatibility/2006">
              <mc:Choice xmlns:v="urn:schemas-microsoft-com:vml" Requires="v">
                <p:oleObj spid="_x0000_s277527" name="Equation" r:id="rId8" imgW="990360" imgH="736560" progId="Equation.DSMT4">
                  <p:embed/>
                </p:oleObj>
              </mc:Choice>
              <mc:Fallback>
                <p:oleObj name="Equation" r:id="rId8" imgW="990360" imgH="736560" progId="Equation.DSMT4">
                  <p:embed/>
                  <p:pic>
                    <p:nvPicPr>
                      <p:cNvPr id="0" name=""/>
                      <p:cNvPicPr>
                        <a:picLocks noChangeAspect="1" noChangeArrowheads="1"/>
                      </p:cNvPicPr>
                      <p:nvPr/>
                    </p:nvPicPr>
                    <p:blipFill>
                      <a:blip r:embed="rId9"/>
                      <a:srcRect/>
                      <a:stretch>
                        <a:fillRect/>
                      </a:stretch>
                    </p:blipFill>
                    <p:spPr bwMode="auto">
                      <a:xfrm>
                        <a:off x="3611880" y="3789299"/>
                        <a:ext cx="1176338"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796409190"/>
              </p:ext>
            </p:extLst>
          </p:nvPr>
        </p:nvGraphicFramePr>
        <p:xfrm>
          <a:off x="2897295" y="5038209"/>
          <a:ext cx="1327150" cy="808038"/>
        </p:xfrm>
        <a:graphic>
          <a:graphicData uri="http://schemas.openxmlformats.org/presentationml/2006/ole">
            <mc:AlternateContent xmlns:mc="http://schemas.openxmlformats.org/markup-compatibility/2006">
              <mc:Choice xmlns:v="urn:schemas-microsoft-com:vml" Requires="v">
                <p:oleObj spid="_x0000_s277528" name="Equation" r:id="rId10" imgW="1117440" imgH="736560" progId="Equation.DSMT4">
                  <p:embed/>
                </p:oleObj>
              </mc:Choice>
              <mc:Fallback>
                <p:oleObj name="Equation" r:id="rId10" imgW="1117440" imgH="736560" progId="Equation.DSMT4">
                  <p:embed/>
                  <p:pic>
                    <p:nvPicPr>
                      <p:cNvPr id="0" name=""/>
                      <p:cNvPicPr>
                        <a:picLocks noChangeAspect="1" noChangeArrowheads="1"/>
                      </p:cNvPicPr>
                      <p:nvPr/>
                    </p:nvPicPr>
                    <p:blipFill>
                      <a:blip r:embed="rId11"/>
                      <a:srcRect/>
                      <a:stretch>
                        <a:fillRect/>
                      </a:stretch>
                    </p:blipFill>
                    <p:spPr bwMode="auto">
                      <a:xfrm>
                        <a:off x="2897295" y="5038209"/>
                        <a:ext cx="132715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032282002"/>
              </p:ext>
            </p:extLst>
          </p:nvPr>
        </p:nvGraphicFramePr>
        <p:xfrm>
          <a:off x="4805470" y="5038209"/>
          <a:ext cx="1327150" cy="808038"/>
        </p:xfrm>
        <a:graphic>
          <a:graphicData uri="http://schemas.openxmlformats.org/presentationml/2006/ole">
            <mc:AlternateContent xmlns:mc="http://schemas.openxmlformats.org/markup-compatibility/2006">
              <mc:Choice xmlns:v="urn:schemas-microsoft-com:vml" Requires="v">
                <p:oleObj spid="_x0000_s277529" name="Equation" r:id="rId12" imgW="1117440" imgH="736560" progId="Equation.DSMT4">
                  <p:embed/>
                </p:oleObj>
              </mc:Choice>
              <mc:Fallback>
                <p:oleObj name="Equation" r:id="rId12" imgW="1117440" imgH="736560" progId="Equation.DSMT4">
                  <p:embed/>
                  <p:pic>
                    <p:nvPicPr>
                      <p:cNvPr id="0" name=""/>
                      <p:cNvPicPr>
                        <a:picLocks noChangeAspect="1" noChangeArrowheads="1"/>
                      </p:cNvPicPr>
                      <p:nvPr/>
                    </p:nvPicPr>
                    <p:blipFill>
                      <a:blip r:embed="rId13"/>
                      <a:srcRect/>
                      <a:stretch>
                        <a:fillRect/>
                      </a:stretch>
                    </p:blipFill>
                    <p:spPr bwMode="auto">
                      <a:xfrm>
                        <a:off x="4805470" y="5038209"/>
                        <a:ext cx="132715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100279161"/>
              </p:ext>
            </p:extLst>
          </p:nvPr>
        </p:nvGraphicFramePr>
        <p:xfrm>
          <a:off x="1706593" y="2638731"/>
          <a:ext cx="981075" cy="808038"/>
        </p:xfrm>
        <a:graphic>
          <a:graphicData uri="http://schemas.openxmlformats.org/presentationml/2006/ole">
            <mc:AlternateContent xmlns:mc="http://schemas.openxmlformats.org/markup-compatibility/2006">
              <mc:Choice xmlns:v="urn:schemas-microsoft-com:vml" Requires="v">
                <p:oleObj spid="_x0000_s277530" name="Equation" r:id="rId14" imgW="825480" imgH="736560" progId="Equation.DSMT4">
                  <p:embed/>
                </p:oleObj>
              </mc:Choice>
              <mc:Fallback>
                <p:oleObj name="Equation" r:id="rId14" imgW="825480" imgH="736560" progId="Equation.DSMT4">
                  <p:embed/>
                  <p:pic>
                    <p:nvPicPr>
                      <p:cNvPr id="0" name=""/>
                      <p:cNvPicPr>
                        <a:picLocks noChangeAspect="1" noChangeArrowheads="1"/>
                      </p:cNvPicPr>
                      <p:nvPr/>
                    </p:nvPicPr>
                    <p:blipFill>
                      <a:blip r:embed="rId15"/>
                      <a:srcRect/>
                      <a:stretch>
                        <a:fillRect/>
                      </a:stretch>
                    </p:blipFill>
                    <p:spPr bwMode="auto">
                      <a:xfrm>
                        <a:off x="1706593" y="2638731"/>
                        <a:ext cx="98107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38371161"/>
      </p:ext>
    </p:extLst>
  </p:cSld>
  <p:clrMapOvr>
    <a:masterClrMapping/>
  </p:clrMapOvr>
  <mc:AlternateContent xmlns:mc="http://schemas.openxmlformats.org/markup-compatibility/2006">
    <mc:Choice xmlns:p14="http://schemas.microsoft.com/office/powerpoint/2010/main" Requires="p14">
      <p:transition spd="slow" p14:dur="2000" advTm="54390"/>
    </mc:Choice>
    <mc:Fallback>
      <p:transition spd="slow" advTm="54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of non-linear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Here is another system of two non-linear equations:</a:t>
            </a:r>
          </a:p>
          <a:p>
            <a:endParaRPr lang="en-US" dirty="0"/>
          </a:p>
          <a:p>
            <a:endParaRPr lang="en-US" dirty="0" smtClean="0"/>
          </a:p>
          <a:p>
            <a:r>
              <a:rPr lang="en-US" dirty="0" smtClean="0"/>
              <a:t>It has one easy solution:</a:t>
            </a:r>
          </a:p>
          <a:p>
            <a:endParaRPr lang="en-US" dirty="0"/>
          </a:p>
          <a:p>
            <a:endParaRPr lang="en-US" dirty="0" smtClean="0"/>
          </a:p>
          <a:p>
            <a:r>
              <a:rPr lang="en-US" dirty="0" smtClean="0"/>
              <a:t>It has a second solution </a:t>
            </a:r>
          </a:p>
          <a:p>
            <a:endParaRPr lang="en-US" dirty="0"/>
          </a:p>
          <a:p>
            <a:endParaRPr lang="en-US" dirty="0" smtClean="0"/>
          </a:p>
          <a:p>
            <a:pPr marL="0" indent="0">
              <a:buNone/>
            </a:pPr>
            <a:r>
              <a:rPr lang="en-US" dirty="0"/>
              <a:t>	</a:t>
            </a:r>
            <a:r>
              <a:rPr lang="en-US" dirty="0" smtClean="0"/>
              <a:t>but at best we can approximate it</a:t>
            </a:r>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18" name="Object 17"/>
          <p:cNvGraphicFramePr>
            <a:graphicFrameLocks noChangeAspect="1"/>
          </p:cNvGraphicFramePr>
          <p:nvPr>
            <p:extLst>
              <p:ext uri="{D42A27DB-BD31-4B8C-83A1-F6EECF244321}">
                <p14:modId xmlns:p14="http://schemas.microsoft.com/office/powerpoint/2010/main" val="2999660189"/>
              </p:ext>
            </p:extLst>
          </p:nvPr>
        </p:nvGraphicFramePr>
        <p:xfrm>
          <a:off x="2952750" y="1941513"/>
          <a:ext cx="3106738" cy="835025"/>
        </p:xfrm>
        <a:graphic>
          <a:graphicData uri="http://schemas.openxmlformats.org/presentationml/2006/ole">
            <mc:AlternateContent xmlns:mc="http://schemas.openxmlformats.org/markup-compatibility/2006">
              <mc:Choice xmlns:v="urn:schemas-microsoft-com:vml" Requires="v">
                <p:oleObj spid="_x0000_s278549" name="Equation" r:id="rId6" imgW="2616120" imgH="761760" progId="Equation.DSMT4">
                  <p:embed/>
                </p:oleObj>
              </mc:Choice>
              <mc:Fallback>
                <p:oleObj name="Equation" r:id="rId6" imgW="2616120" imgH="761760" progId="Equation.DSMT4">
                  <p:embed/>
                  <p:pic>
                    <p:nvPicPr>
                      <p:cNvPr id="0" name=""/>
                      <p:cNvPicPr>
                        <a:picLocks noChangeAspect="1" noChangeArrowheads="1"/>
                      </p:cNvPicPr>
                      <p:nvPr/>
                    </p:nvPicPr>
                    <p:blipFill>
                      <a:blip r:embed="rId7"/>
                      <a:srcRect/>
                      <a:stretch>
                        <a:fillRect/>
                      </a:stretch>
                    </p:blipFill>
                    <p:spPr bwMode="auto">
                      <a:xfrm>
                        <a:off x="2952750" y="1941513"/>
                        <a:ext cx="3106738"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046252089"/>
              </p:ext>
            </p:extLst>
          </p:nvPr>
        </p:nvGraphicFramePr>
        <p:xfrm>
          <a:off x="3589017" y="4483422"/>
          <a:ext cx="1628775" cy="808038"/>
        </p:xfrm>
        <a:graphic>
          <a:graphicData uri="http://schemas.openxmlformats.org/presentationml/2006/ole">
            <mc:AlternateContent xmlns:mc="http://schemas.openxmlformats.org/markup-compatibility/2006">
              <mc:Choice xmlns:v="urn:schemas-microsoft-com:vml" Requires="v">
                <p:oleObj spid="_x0000_s278550" name="Equation" r:id="rId8" imgW="1371600" imgH="736560" progId="Equation.DSMT4">
                  <p:embed/>
                </p:oleObj>
              </mc:Choice>
              <mc:Fallback>
                <p:oleObj name="Equation" r:id="rId8" imgW="1371600" imgH="736560" progId="Equation.DSMT4">
                  <p:embed/>
                  <p:pic>
                    <p:nvPicPr>
                      <p:cNvPr id="0" name=""/>
                      <p:cNvPicPr>
                        <a:picLocks noChangeAspect="1" noChangeArrowheads="1"/>
                      </p:cNvPicPr>
                      <p:nvPr/>
                    </p:nvPicPr>
                    <p:blipFill>
                      <a:blip r:embed="rId9"/>
                      <a:srcRect/>
                      <a:stretch>
                        <a:fillRect/>
                      </a:stretch>
                    </p:blipFill>
                    <p:spPr bwMode="auto">
                      <a:xfrm>
                        <a:off x="3589017" y="4483422"/>
                        <a:ext cx="162877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7853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30237" y="2803862"/>
            <a:ext cx="3405027" cy="340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Object 12"/>
          <p:cNvGraphicFramePr>
            <a:graphicFrameLocks noChangeAspect="1"/>
          </p:cNvGraphicFramePr>
          <p:nvPr>
            <p:extLst>
              <p:ext uri="{D42A27DB-BD31-4B8C-83A1-F6EECF244321}">
                <p14:modId xmlns:p14="http://schemas.microsoft.com/office/powerpoint/2010/main" val="4097154015"/>
              </p:ext>
            </p:extLst>
          </p:nvPr>
        </p:nvGraphicFramePr>
        <p:xfrm>
          <a:off x="3924675" y="3197582"/>
          <a:ext cx="950912" cy="808038"/>
        </p:xfrm>
        <a:graphic>
          <a:graphicData uri="http://schemas.openxmlformats.org/presentationml/2006/ole">
            <mc:AlternateContent xmlns:mc="http://schemas.openxmlformats.org/markup-compatibility/2006">
              <mc:Choice xmlns:v="urn:schemas-microsoft-com:vml" Requires="v">
                <p:oleObj spid="_x0000_s278551" name="Equation" r:id="rId11" imgW="799920" imgH="736560" progId="Equation.DSMT4">
                  <p:embed/>
                </p:oleObj>
              </mc:Choice>
              <mc:Fallback>
                <p:oleObj name="Equation" r:id="rId11" imgW="799920" imgH="736560" progId="Equation.DSMT4">
                  <p:embed/>
                  <p:pic>
                    <p:nvPicPr>
                      <p:cNvPr id="0" name=""/>
                      <p:cNvPicPr>
                        <a:picLocks noChangeAspect="1" noChangeArrowheads="1"/>
                      </p:cNvPicPr>
                      <p:nvPr/>
                    </p:nvPicPr>
                    <p:blipFill>
                      <a:blip r:embed="rId12"/>
                      <a:srcRect/>
                      <a:stretch>
                        <a:fillRect/>
                      </a:stretch>
                    </p:blipFill>
                    <p:spPr bwMode="auto">
                      <a:xfrm>
                        <a:off x="3924675" y="3197582"/>
                        <a:ext cx="950912"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185154"/>
      </p:ext>
    </p:extLst>
  </p:cSld>
  <p:clrMapOvr>
    <a:masterClrMapping/>
  </p:clrMapOvr>
  <mc:AlternateContent xmlns:mc="http://schemas.openxmlformats.org/markup-compatibility/2006">
    <mc:Choice xmlns:p14="http://schemas.microsoft.com/office/powerpoint/2010/main" Requires="p14">
      <p:transition spd="slow" p14:dur="2000" advTm="84057"/>
    </mc:Choice>
    <mc:Fallback>
      <p:transition spd="slow" advTm="84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85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of linear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The following is a system of linear equations in standard form:</a:t>
            </a:r>
            <a:endParaRPr lang="en-US" dirty="0" smtClean="0"/>
          </a:p>
          <a:p>
            <a:pPr marL="0" indent="0">
              <a:buNone/>
            </a:pPr>
            <a:endParaRPr lang="en-US" dirty="0"/>
          </a:p>
          <a:p>
            <a:pPr marL="0" indent="0">
              <a:buNone/>
            </a:pPr>
            <a:endParaRPr lang="en-US" dirty="0" smtClean="0"/>
          </a:p>
          <a:p>
            <a:pPr marL="0" indent="0">
              <a:buNone/>
            </a:pPr>
            <a:endParaRPr lang="en-US" dirty="0"/>
          </a:p>
          <a:p>
            <a:r>
              <a:rPr lang="en-US" dirty="0" smtClean="0"/>
              <a:t>Note: not all equations must contain all variables</a:t>
            </a:r>
          </a:p>
          <a:p>
            <a:pPr lvl="1"/>
            <a:r>
              <a:rPr lang="en-US" dirty="0" smtClean="0"/>
              <a:t>Equation 3 does not depend on </a:t>
            </a:r>
            <a:r>
              <a:rPr lang="en-US" i="1" dirty="0" smtClean="0"/>
              <a:t>y</a:t>
            </a:r>
          </a:p>
          <a:p>
            <a:pPr lvl="1"/>
            <a:endParaRPr lang="en-US" dirty="0"/>
          </a:p>
          <a:p>
            <a:r>
              <a:rPr lang="en-US" dirty="0" smtClean="0"/>
              <a:t>If                   is a solution vector, the unique solution is </a:t>
            </a:r>
            <a:endParaRPr lang="en-US" dirty="0"/>
          </a:p>
          <a:p>
            <a:pPr marL="0" indent="0">
              <a:buNone/>
            </a:pPr>
            <a:endParaRPr lang="en-US" dirty="0"/>
          </a:p>
          <a:p>
            <a:pPr marL="0" indent="0">
              <a:buNone/>
            </a:pPr>
            <a:endParaRPr lang="en-US" dirty="0"/>
          </a:p>
          <a:p>
            <a:pPr marL="0" indent="0">
              <a:buNone/>
            </a:pPr>
            <a:endParaRPr lang="en-US" dirty="0" smtClean="0"/>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880292165"/>
              </p:ext>
            </p:extLst>
          </p:nvPr>
        </p:nvGraphicFramePr>
        <p:xfrm>
          <a:off x="3630613" y="2008188"/>
          <a:ext cx="2082800" cy="1101725"/>
        </p:xfrm>
        <a:graphic>
          <a:graphicData uri="http://schemas.openxmlformats.org/presentationml/2006/ole">
            <mc:AlternateContent xmlns:mc="http://schemas.openxmlformats.org/markup-compatibility/2006">
              <mc:Choice xmlns:v="urn:schemas-microsoft-com:vml" Requires="v">
                <p:oleObj spid="_x0000_s253993" name="Equation" r:id="rId6" imgW="1752480" imgH="1002960" progId="Equation.DSMT4">
                  <p:embed/>
                </p:oleObj>
              </mc:Choice>
              <mc:Fallback>
                <p:oleObj name="Equation" r:id="rId6" imgW="1752480" imgH="1002960" progId="Equation.DSMT4">
                  <p:embed/>
                  <p:pic>
                    <p:nvPicPr>
                      <p:cNvPr id="0" name="Object 24"/>
                      <p:cNvPicPr>
                        <a:picLocks noChangeAspect="1" noChangeArrowheads="1"/>
                      </p:cNvPicPr>
                      <p:nvPr/>
                    </p:nvPicPr>
                    <p:blipFill>
                      <a:blip r:embed="rId7"/>
                      <a:srcRect/>
                      <a:stretch>
                        <a:fillRect/>
                      </a:stretch>
                    </p:blipFill>
                    <p:spPr bwMode="auto">
                      <a:xfrm>
                        <a:off x="3630613" y="2008188"/>
                        <a:ext cx="208280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698616878"/>
              </p:ext>
            </p:extLst>
          </p:nvPr>
        </p:nvGraphicFramePr>
        <p:xfrm>
          <a:off x="1148893" y="4028896"/>
          <a:ext cx="981075" cy="1225550"/>
        </p:xfrm>
        <a:graphic>
          <a:graphicData uri="http://schemas.openxmlformats.org/presentationml/2006/ole">
            <mc:AlternateContent xmlns:mc="http://schemas.openxmlformats.org/markup-compatibility/2006">
              <mc:Choice xmlns:v="urn:schemas-microsoft-com:vml" Requires="v">
                <p:oleObj spid="_x0000_s253994" name="Equation" r:id="rId8" imgW="825480" imgH="1117440" progId="Equation.DSMT4">
                  <p:embed/>
                </p:oleObj>
              </mc:Choice>
              <mc:Fallback>
                <p:oleObj name="Equation" r:id="rId8" imgW="825480" imgH="1117440" progId="Equation.DSMT4">
                  <p:embed/>
                  <p:pic>
                    <p:nvPicPr>
                      <p:cNvPr id="0" name="Object 19"/>
                      <p:cNvPicPr>
                        <a:picLocks noChangeAspect="1" noChangeArrowheads="1"/>
                      </p:cNvPicPr>
                      <p:nvPr/>
                    </p:nvPicPr>
                    <p:blipFill>
                      <a:blip r:embed="rId9"/>
                      <a:srcRect/>
                      <a:stretch>
                        <a:fillRect/>
                      </a:stretch>
                    </p:blipFill>
                    <p:spPr bwMode="auto">
                      <a:xfrm>
                        <a:off x="1148893" y="4028896"/>
                        <a:ext cx="98107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717748548"/>
              </p:ext>
            </p:extLst>
          </p:nvPr>
        </p:nvGraphicFramePr>
        <p:xfrm>
          <a:off x="7240352" y="4017124"/>
          <a:ext cx="1493838" cy="1225550"/>
        </p:xfrm>
        <a:graphic>
          <a:graphicData uri="http://schemas.openxmlformats.org/presentationml/2006/ole">
            <mc:AlternateContent xmlns:mc="http://schemas.openxmlformats.org/markup-compatibility/2006">
              <mc:Choice xmlns:v="urn:schemas-microsoft-com:vml" Requires="v">
                <p:oleObj spid="_x0000_s253995" name="Equation" r:id="rId10" imgW="1257120" imgH="1117440" progId="Equation.DSMT4">
                  <p:embed/>
                </p:oleObj>
              </mc:Choice>
              <mc:Fallback>
                <p:oleObj name="Equation" r:id="rId10" imgW="1257120" imgH="1117440" progId="Equation.DSMT4">
                  <p:embed/>
                  <p:pic>
                    <p:nvPicPr>
                      <p:cNvPr id="0" name=""/>
                      <p:cNvPicPr>
                        <a:picLocks noChangeAspect="1" noChangeArrowheads="1"/>
                      </p:cNvPicPr>
                      <p:nvPr/>
                    </p:nvPicPr>
                    <p:blipFill>
                      <a:blip r:embed="rId11"/>
                      <a:srcRect/>
                      <a:stretch>
                        <a:fillRect/>
                      </a:stretch>
                    </p:blipFill>
                    <p:spPr bwMode="auto">
                      <a:xfrm>
                        <a:off x="7240352" y="4017124"/>
                        <a:ext cx="149383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2" name="Audio 2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90850863"/>
      </p:ext>
    </p:extLst>
  </p:cSld>
  <p:clrMapOvr>
    <a:masterClrMapping/>
  </p:clrMapOvr>
  <mc:AlternateContent xmlns:mc="http://schemas.openxmlformats.org/markup-compatibility/2006">
    <mc:Choice xmlns:p14="http://schemas.microsoft.com/office/powerpoint/2010/main" Requires="p14">
      <p:transition spd="slow" p14:dur="2000" advTm="91130"/>
    </mc:Choice>
    <mc:Fallback>
      <p:transition spd="slow" advTm="91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of linear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In general, we will have a system of </a:t>
            </a:r>
            <a:r>
              <a:rPr lang="en-US" i="1" dirty="0" smtClean="0"/>
              <a:t>m</a:t>
            </a:r>
            <a:r>
              <a:rPr lang="en-US" dirty="0" smtClean="0"/>
              <a:t> linear equations in </a:t>
            </a:r>
            <a:r>
              <a:rPr lang="en-US" i="1" dirty="0" smtClean="0"/>
              <a:t>n</a:t>
            </a:r>
            <a:r>
              <a:rPr lang="en-US" dirty="0" smtClean="0"/>
              <a:t> unknowns:</a:t>
            </a:r>
            <a:endParaRPr lang="en-US" dirty="0" smtClean="0"/>
          </a:p>
          <a:p>
            <a:endParaRPr lang="en-US" dirty="0"/>
          </a:p>
          <a:p>
            <a:endParaRPr lang="en-US" dirty="0" smtClean="0"/>
          </a:p>
          <a:p>
            <a:endParaRPr lang="en-US" dirty="0"/>
          </a:p>
          <a:p>
            <a:endParaRPr lang="en-US" dirty="0" smtClean="0"/>
          </a:p>
          <a:p>
            <a:endParaRPr lang="en-US" dirty="0"/>
          </a:p>
          <a:p>
            <a:r>
              <a:rPr lang="en-US" dirty="0" smtClean="0"/>
              <a:t>We will refer to </a:t>
            </a:r>
            <a:r>
              <a:rPr lang="en-US" dirty="0" err="1" smtClean="0">
                <a:latin typeface="Times New Roman" panose="02020603050405020304" pitchFamily="18" charset="0"/>
              </a:rPr>
              <a:t>Eqn</a:t>
            </a:r>
            <a:r>
              <a:rPr lang="en-US" dirty="0" smtClean="0">
                <a:latin typeface="Times New Roman" panose="02020603050405020304" pitchFamily="18" charset="0"/>
              </a:rPr>
              <a:t> 1</a:t>
            </a:r>
            <a:r>
              <a:rPr lang="en-US" dirty="0" smtClean="0"/>
              <a:t> through </a:t>
            </a:r>
            <a:r>
              <a:rPr lang="en-US" dirty="0" err="1" smtClean="0">
                <a:latin typeface="Times New Roman" panose="02020603050405020304" pitchFamily="18" charset="0"/>
              </a:rPr>
              <a:t>Eqn</a:t>
            </a:r>
            <a:r>
              <a:rPr lang="en-US" dirty="0" smtClean="0">
                <a:latin typeface="Times New Roman" panose="02020603050405020304" pitchFamily="18" charset="0"/>
              </a:rPr>
              <a:t> </a:t>
            </a:r>
            <a:r>
              <a:rPr lang="en-US" i="1" dirty="0" smtClean="0">
                <a:latin typeface="Times New Roman" panose="02020603050405020304" pitchFamily="18" charset="0"/>
              </a:rPr>
              <a:t>m</a:t>
            </a:r>
            <a:endParaRPr lang="en-US" dirty="0" smtClean="0">
              <a:latin typeface="Times New Roman" panose="02020603050405020304" pitchFamily="18" charset="0"/>
            </a:endParaRPr>
          </a:p>
          <a:p>
            <a:pPr marL="0" indent="0">
              <a:buNone/>
            </a:pPr>
            <a:endParaRPr lang="en-US" dirty="0" smtClean="0"/>
          </a:p>
          <a:p>
            <a:pPr marL="0" indent="0">
              <a:buNone/>
            </a:pPr>
            <a:endParaRPr lang="en-US" dirty="0"/>
          </a:p>
          <a:p>
            <a:r>
              <a:rPr lang="en-US" dirty="0" smtClean="0"/>
              <a:t>A solution vector would be </a:t>
            </a:r>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995214981"/>
              </p:ext>
            </p:extLst>
          </p:nvPr>
        </p:nvGraphicFramePr>
        <p:xfrm>
          <a:off x="2122220" y="2160411"/>
          <a:ext cx="4692650" cy="2152650"/>
        </p:xfrm>
        <a:graphic>
          <a:graphicData uri="http://schemas.openxmlformats.org/presentationml/2006/ole">
            <mc:AlternateContent xmlns:mc="http://schemas.openxmlformats.org/markup-compatibility/2006">
              <mc:Choice xmlns:v="urn:schemas-microsoft-com:vml" Requires="v">
                <p:oleObj spid="_x0000_s255005" name="Equation" r:id="rId6" imgW="3949560" imgH="1968480" progId="Equation.DSMT4">
                  <p:embed/>
                </p:oleObj>
              </mc:Choice>
              <mc:Fallback>
                <p:oleObj name="Equation" r:id="rId6" imgW="3949560" imgH="1968480" progId="Equation.DSMT4">
                  <p:embed/>
                  <p:pic>
                    <p:nvPicPr>
                      <p:cNvPr id="0" name=""/>
                      <p:cNvPicPr>
                        <a:picLocks noChangeAspect="1" noChangeArrowheads="1"/>
                      </p:cNvPicPr>
                      <p:nvPr/>
                    </p:nvPicPr>
                    <p:blipFill>
                      <a:blip r:embed="rId7"/>
                      <a:srcRect/>
                      <a:stretch>
                        <a:fillRect/>
                      </a:stretch>
                    </p:blipFill>
                    <p:spPr bwMode="auto">
                      <a:xfrm>
                        <a:off x="2122220" y="2160411"/>
                        <a:ext cx="46926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798519638"/>
              </p:ext>
            </p:extLst>
          </p:nvPr>
        </p:nvGraphicFramePr>
        <p:xfrm>
          <a:off x="4156308" y="4765084"/>
          <a:ext cx="1071562" cy="2055812"/>
        </p:xfrm>
        <a:graphic>
          <a:graphicData uri="http://schemas.openxmlformats.org/presentationml/2006/ole">
            <mc:AlternateContent xmlns:mc="http://schemas.openxmlformats.org/markup-compatibility/2006">
              <mc:Choice xmlns:v="urn:schemas-microsoft-com:vml" Requires="v">
                <p:oleObj spid="_x0000_s255006" name="Equation" r:id="rId8" imgW="901440" imgH="1879560" progId="Equation.DSMT4">
                  <p:embed/>
                </p:oleObj>
              </mc:Choice>
              <mc:Fallback>
                <p:oleObj name="Equation" r:id="rId8" imgW="901440" imgH="1879560" progId="Equation.DSMT4">
                  <p:embed/>
                  <p:pic>
                    <p:nvPicPr>
                      <p:cNvPr id="0" name=""/>
                      <p:cNvPicPr>
                        <a:picLocks noChangeAspect="1" noChangeArrowheads="1"/>
                      </p:cNvPicPr>
                      <p:nvPr/>
                    </p:nvPicPr>
                    <p:blipFill>
                      <a:blip r:embed="rId9"/>
                      <a:srcRect/>
                      <a:stretch>
                        <a:fillRect/>
                      </a:stretch>
                    </p:blipFill>
                    <p:spPr bwMode="auto">
                      <a:xfrm>
                        <a:off x="4156308" y="4765084"/>
                        <a:ext cx="1071562"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ounded Rectangle 13"/>
          <p:cNvSpPr/>
          <p:nvPr/>
        </p:nvSpPr>
        <p:spPr>
          <a:xfrm>
            <a:off x="3164440" y="3051425"/>
            <a:ext cx="750014" cy="4006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Audio 1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04226023"/>
      </p:ext>
    </p:extLst>
  </p:cSld>
  <p:clrMapOvr>
    <a:masterClrMapping/>
  </p:clrMapOvr>
  <mc:AlternateContent xmlns:mc="http://schemas.openxmlformats.org/markup-compatibility/2006">
    <mc:Choice xmlns:p14="http://schemas.microsoft.com/office/powerpoint/2010/main" Requires="p14">
      <p:transition spd="slow" p14:dur="2000" advTm="114664"/>
    </mc:Choice>
    <mc:Fallback>
      <p:transition spd="slow" advTm="114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5"/>
                </p:tgtEl>
              </p:cMediaNode>
            </p:audio>
          </p:childTnLst>
        </p:cTn>
      </p:par>
    </p:tnLst>
    <p:bldLst>
      <p:bldP spid="14" grpId="0" animBg="1"/>
      <p:bldP spid="1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 the difference between linear and non-linear equations</a:t>
            </a:r>
          </a:p>
          <a:p>
            <a:pPr lvl="1"/>
            <a:r>
              <a:rPr lang="en-US" dirty="0" smtClean="0"/>
              <a:t>Understand the difference between unknowns or variables and the idea of free variables in a solution vector</a:t>
            </a:r>
          </a:p>
          <a:p>
            <a:pPr lvl="1"/>
            <a:r>
              <a:rPr lang="en-US" dirty="0" smtClean="0"/>
              <a:t>See that non-linear equations are more difficult to solve</a:t>
            </a:r>
          </a:p>
          <a:p>
            <a:pPr lvl="1"/>
            <a:r>
              <a:rPr lang="en-US" dirty="0" smtClean="0"/>
              <a:t>Know the definition of a system of equations</a:t>
            </a:r>
          </a:p>
          <a:p>
            <a:pPr lvl="2"/>
            <a:r>
              <a:rPr lang="en-US" dirty="0" smtClean="0"/>
              <a:t>Specifically, a system of linear equations</a:t>
            </a:r>
          </a:p>
          <a:p>
            <a:pPr lvl="1"/>
            <a:r>
              <a:rPr lang="en-US" dirty="0" smtClean="0"/>
              <a:t>Understand the representation and terminology we will use</a:t>
            </a:r>
            <a:br>
              <a:rPr lang="en-US" dirty="0" smtClean="0"/>
            </a:br>
            <a:r>
              <a:rPr lang="en-US" dirty="0" smtClean="0"/>
              <a:t>with a system of </a:t>
            </a:r>
            <a:r>
              <a:rPr lang="en-US" i="1" dirty="0" smtClean="0"/>
              <a:t>m</a:t>
            </a:r>
            <a:r>
              <a:rPr lang="en-US" dirty="0" smtClean="0"/>
              <a:t> linear equations in </a:t>
            </a:r>
            <a:r>
              <a:rPr lang="en-US" i="1" dirty="0" smtClean="0"/>
              <a:t>n</a:t>
            </a:r>
            <a:r>
              <a:rPr lang="en-US" dirty="0" smtClean="0"/>
              <a:t> unknowns</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4795765"/>
      </p:ext>
    </p:extLst>
  </p:cSld>
  <p:clrMapOvr>
    <a:masterClrMapping/>
  </p:clrMapOvr>
  <mc:AlternateContent xmlns:mc="http://schemas.openxmlformats.org/markup-compatibility/2006">
    <mc:Choice xmlns:p14="http://schemas.microsoft.com/office/powerpoint/2010/main" Requires="p14">
      <p:transition spd="slow" p14:dur="2000" advTm="52404"/>
    </mc:Choice>
    <mc:Fallback>
      <p:transition spd="slow" advTm="52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a:t>
            </a:r>
            <a:r>
              <a:rPr lang="en-US" dirty="0" smtClean="0"/>
              <a:t>1]	https</a:t>
            </a:r>
            <a:r>
              <a:rPr lang="en-US" dirty="0"/>
              <a:t>://en.wikipedia.org/wiki/System_of_linear_equations</a:t>
            </a:r>
            <a:endParaRPr lang="en-CA" sz="2000" dirty="0" smtClean="0"/>
          </a:p>
          <a:p>
            <a:pPr marL="0" indent="0">
              <a:buNone/>
            </a:pPr>
            <a:r>
              <a:rPr lang="en-CA" dirty="0" smtClean="0"/>
              <a:t>[2]	</a:t>
            </a:r>
            <a:r>
              <a:rPr lang="en-CA" dirty="0" smtClean="0"/>
              <a:t>https</a:t>
            </a:r>
            <a:r>
              <a:rPr lang="en-CA" dirty="0"/>
              <a:t>://en.wikipedia.org/wiki/Nonlinear_system</a:t>
            </a:r>
            <a:endParaRPr lang="en-CA" dirty="0" smtClean="0"/>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1591"/>
    </mc:Choice>
    <mc:Fallback>
      <p:transition spd="slow" advTm="1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Discuss solutions to equations</a:t>
            </a:r>
          </a:p>
          <a:p>
            <a:pPr lvl="1"/>
            <a:r>
              <a:rPr lang="en-US" dirty="0" smtClean="0"/>
              <a:t>Differentiate linear and non-linear equations</a:t>
            </a:r>
          </a:p>
          <a:p>
            <a:pPr lvl="1"/>
            <a:r>
              <a:rPr lang="en-US" dirty="0" smtClean="0"/>
              <a:t>Define solution vectors and free variables</a:t>
            </a:r>
          </a:p>
          <a:p>
            <a:pPr lvl="1"/>
            <a:r>
              <a:rPr lang="en-US" dirty="0" smtClean="0"/>
              <a:t>Look at solutions to non-linear and linear equations</a:t>
            </a:r>
          </a:p>
          <a:p>
            <a:pPr lvl="1"/>
            <a:r>
              <a:rPr lang="en-US" dirty="0" smtClean="0"/>
              <a:t>Describe systems of equations</a:t>
            </a:r>
          </a:p>
          <a:p>
            <a:pPr lvl="2"/>
            <a:r>
              <a:rPr lang="en-US" dirty="0" smtClean="0"/>
              <a:t>Consider a few examples of systems of non-linear equations</a:t>
            </a:r>
          </a:p>
          <a:p>
            <a:pPr lvl="2"/>
            <a:r>
              <a:rPr lang="en-US" dirty="0" smtClean="0"/>
              <a:t>Describe a system of </a:t>
            </a:r>
            <a:r>
              <a:rPr lang="en-US" i="1" dirty="0" smtClean="0"/>
              <a:t>m</a:t>
            </a:r>
            <a:r>
              <a:rPr lang="en-US" dirty="0" smtClean="0"/>
              <a:t> linear equations in </a:t>
            </a:r>
            <a:r>
              <a:rPr lang="en-US" i="1" dirty="0" smtClean="0"/>
              <a:t>n</a:t>
            </a:r>
            <a:r>
              <a:rPr lang="en-US" dirty="0" smtClean="0"/>
              <a:t> unknowns</a:t>
            </a:r>
            <a:endParaRPr lang="en-US" dirty="0" smtClean="0"/>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37518"/>
    </mc:Choice>
    <mc:Fallback>
      <p:transition spd="slow" advTm="37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791"/>
    </mc:Choice>
    <mc:Fallback>
      <p:transition spd="slow" advTm="1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r>
              <a:rPr lang="en-CA" sz="1800" dirty="0" smtClean="0"/>
              <a:t>.</a:t>
            </a:r>
          </a:p>
          <a:p>
            <a:pPr marL="0" indent="0">
              <a:buNone/>
            </a:pPr>
            <a:endParaRPr lang="en-CA" sz="105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Equations, linear equations and systems of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21</a:t>
            </a:fld>
            <a:endParaRPr lang="en-CA"/>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326"/>
    </mc:Choice>
    <mc:Fallback>
      <p:transition spd="slow" advTm="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22</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2946"/>
    </mc:Choice>
    <mc:Fallback>
      <p:transition spd="slow" advTm="2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An </a:t>
            </a:r>
            <a:r>
              <a:rPr lang="en-US" i="1" dirty="0" smtClean="0"/>
              <a:t>equation</a:t>
            </a:r>
            <a:r>
              <a:rPr lang="en-US" dirty="0" smtClean="0"/>
              <a:t> is any statement equating two mathematical expressions that have one or more </a:t>
            </a:r>
            <a:r>
              <a:rPr lang="en-US" i="1" dirty="0" smtClean="0"/>
              <a:t>independent variables </a:t>
            </a:r>
            <a:r>
              <a:rPr lang="en-US" dirty="0" smtClean="0"/>
              <a:t>or </a:t>
            </a:r>
            <a:r>
              <a:rPr lang="en-US" i="1" dirty="0" smtClean="0"/>
              <a:t>unknowns</a:t>
            </a:r>
          </a:p>
          <a:p>
            <a:pPr lvl="1"/>
            <a:r>
              <a:rPr lang="en-US" dirty="0" smtClean="0"/>
              <a:t>For example, given three real numbers </a:t>
            </a:r>
            <a:r>
              <a:rPr lang="en-US" i="1" dirty="0" smtClean="0">
                <a:latin typeface="Times New Roman" panose="02020603050405020304" pitchFamily="18" charset="0"/>
              </a:rPr>
              <a:t>a</a:t>
            </a:r>
            <a:r>
              <a:rPr lang="en-US" dirty="0" smtClean="0"/>
              <a:t>, </a:t>
            </a:r>
            <a:r>
              <a:rPr lang="en-US" i="1" dirty="0" smtClean="0">
                <a:latin typeface="Times New Roman" panose="02020603050405020304" pitchFamily="18" charset="0"/>
              </a:rPr>
              <a:t>b</a:t>
            </a:r>
            <a:r>
              <a:rPr lang="en-US" dirty="0" smtClean="0"/>
              <a:t> and </a:t>
            </a:r>
            <a:r>
              <a:rPr lang="en-US" i="1" dirty="0" smtClean="0">
                <a:latin typeface="Times New Roman" panose="02020603050405020304" pitchFamily="18" charset="0"/>
              </a:rPr>
              <a:t>c</a:t>
            </a:r>
            <a:r>
              <a:rPr lang="en-US" dirty="0" smtClean="0"/>
              <a:t>, the </a:t>
            </a:r>
            <a:r>
              <a:rPr lang="en-US" i="1" dirty="0" smtClean="0"/>
              <a:t>quadratic equation</a:t>
            </a:r>
            <a:r>
              <a:rPr lang="en-US" dirty="0" smtClean="0"/>
              <a:t> equates a quadratic polynomial in one variable </a:t>
            </a:r>
            <a:r>
              <a:rPr lang="en-US" i="1" dirty="0" smtClean="0">
                <a:latin typeface="Times New Roman" panose="02020603050405020304" pitchFamily="18" charset="0"/>
              </a:rPr>
              <a:t>x</a:t>
            </a:r>
            <a:r>
              <a:rPr lang="en-US" dirty="0" smtClean="0"/>
              <a:t> to zero</a:t>
            </a:r>
          </a:p>
          <a:p>
            <a:pPr marL="457200" lvl="1" indent="0" algn="ctr">
              <a:buNone/>
            </a:pPr>
            <a:r>
              <a:rPr lang="en-US" dirty="0" smtClean="0"/>
              <a:t> </a:t>
            </a:r>
            <a:r>
              <a:rPr lang="en-US" i="1" dirty="0" smtClean="0">
                <a:latin typeface="Times New Roman" panose="02020603050405020304" pitchFamily="18" charset="0"/>
              </a:rPr>
              <a:t>ax</a:t>
            </a:r>
            <a:r>
              <a:rPr lang="en-US" baseline="30000" dirty="0" smtClean="0">
                <a:latin typeface="Times New Roman" panose="02020603050405020304" pitchFamily="18" charset="0"/>
              </a:rPr>
              <a:t>2</a:t>
            </a:r>
            <a:r>
              <a:rPr lang="en-US" dirty="0" smtClean="0">
                <a:latin typeface="Times New Roman" panose="02020603050405020304" pitchFamily="18" charset="0"/>
              </a:rPr>
              <a:t> + </a:t>
            </a:r>
            <a:r>
              <a:rPr lang="en-US" i="1" dirty="0" err="1" smtClean="0">
                <a:latin typeface="Times New Roman" panose="02020603050405020304" pitchFamily="18" charset="0"/>
              </a:rPr>
              <a:t>bx</a:t>
            </a:r>
            <a:r>
              <a:rPr lang="en-US" dirty="0" smtClean="0">
                <a:latin typeface="Times New Roman" panose="02020603050405020304" pitchFamily="18" charset="0"/>
              </a:rPr>
              <a:t> + </a:t>
            </a:r>
            <a:r>
              <a:rPr lang="en-US" i="1" dirty="0" smtClean="0">
                <a:latin typeface="Times New Roman" panose="02020603050405020304" pitchFamily="18" charset="0"/>
              </a:rPr>
              <a:t>c</a:t>
            </a:r>
            <a:r>
              <a:rPr lang="en-US" dirty="0" smtClean="0">
                <a:latin typeface="Times New Roman" panose="02020603050405020304" pitchFamily="18" charset="0"/>
              </a:rPr>
              <a:t> = 0</a:t>
            </a:r>
            <a:endParaRPr lang="en-US" dirty="0" smtClean="0"/>
          </a:p>
          <a:p>
            <a:pPr lvl="1"/>
            <a:r>
              <a:rPr lang="en-US" dirty="0" smtClean="0"/>
              <a:t>Given real numbers </a:t>
            </a:r>
            <a:r>
              <a:rPr lang="en-US" i="1" dirty="0" smtClean="0"/>
              <a:t>a</a:t>
            </a:r>
            <a:r>
              <a:rPr lang="en-US" dirty="0" smtClean="0"/>
              <a:t> through </a:t>
            </a:r>
            <a:r>
              <a:rPr lang="en-US" i="1" dirty="0" smtClean="0"/>
              <a:t>f</a:t>
            </a:r>
            <a:r>
              <a:rPr lang="en-US" dirty="0" smtClean="0"/>
              <a:t>, this equation may, if a solution exists, define a </a:t>
            </a:r>
            <a:r>
              <a:rPr lang="en-US" i="1" dirty="0" smtClean="0"/>
              <a:t>conic section</a:t>
            </a:r>
            <a:r>
              <a:rPr lang="en-US" dirty="0" smtClean="0"/>
              <a:t>:</a:t>
            </a:r>
          </a:p>
          <a:p>
            <a:pPr marL="457200" lvl="1" indent="0" algn="ctr">
              <a:buNone/>
            </a:pPr>
            <a:r>
              <a:rPr lang="en-US" dirty="0" smtClean="0"/>
              <a:t> </a:t>
            </a:r>
            <a:r>
              <a:rPr lang="en-US" i="1" dirty="0" smtClean="0"/>
              <a:t>a</a:t>
            </a:r>
            <a:r>
              <a:rPr lang="en-US" i="1" dirty="0" smtClean="0">
                <a:latin typeface="Times New Roman" panose="02020603050405020304" pitchFamily="18" charset="0"/>
              </a:rPr>
              <a:t>x</a:t>
            </a:r>
            <a:r>
              <a:rPr lang="en-US" baseline="30000" dirty="0" smtClean="0">
                <a:latin typeface="Times New Roman" panose="02020603050405020304" pitchFamily="18" charset="0"/>
              </a:rPr>
              <a:t>2</a:t>
            </a:r>
            <a:r>
              <a:rPr lang="en-US" dirty="0" smtClean="0">
                <a:latin typeface="Times New Roman" panose="02020603050405020304" pitchFamily="18" charset="0"/>
              </a:rPr>
              <a:t> + </a:t>
            </a:r>
            <a:r>
              <a:rPr lang="en-US" i="1" dirty="0" err="1" smtClean="0">
                <a:latin typeface="Times New Roman" panose="02020603050405020304" pitchFamily="18" charset="0"/>
              </a:rPr>
              <a:t>bxy</a:t>
            </a:r>
            <a:r>
              <a:rPr lang="en-US" dirty="0" smtClean="0">
                <a:latin typeface="Times New Roman" panose="02020603050405020304" pitchFamily="18" charset="0"/>
              </a:rPr>
              <a:t> + </a:t>
            </a:r>
            <a:r>
              <a:rPr lang="en-US" i="1" dirty="0" smtClean="0">
                <a:latin typeface="Times New Roman" panose="02020603050405020304" pitchFamily="18" charset="0"/>
              </a:rPr>
              <a:t>cy</a:t>
            </a:r>
            <a:r>
              <a:rPr lang="en-US" baseline="30000" dirty="0" smtClean="0">
                <a:latin typeface="Times New Roman" panose="02020603050405020304" pitchFamily="18" charset="0"/>
              </a:rPr>
              <a:t>2</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Times New Roman" panose="02020603050405020304" pitchFamily="18" charset="0"/>
              </a:rPr>
              <a:t>dx</a:t>
            </a:r>
            <a:r>
              <a:rPr lang="en-US" dirty="0" smtClean="0">
                <a:latin typeface="Times New Roman" panose="02020603050405020304" pitchFamily="18" charset="0"/>
              </a:rPr>
              <a:t> + </a:t>
            </a:r>
            <a:r>
              <a:rPr lang="en-US" i="1" dirty="0" err="1" smtClean="0">
                <a:latin typeface="Times New Roman" panose="02020603050405020304" pitchFamily="18" charset="0"/>
              </a:rPr>
              <a:t>ey</a:t>
            </a:r>
            <a:r>
              <a:rPr lang="en-US" dirty="0" smtClean="0">
                <a:latin typeface="Times New Roman" panose="02020603050405020304" pitchFamily="18" charset="0"/>
              </a:rPr>
              <a:t> + </a:t>
            </a:r>
            <a:r>
              <a:rPr lang="en-US" i="1" dirty="0" smtClean="0">
                <a:latin typeface="Times New Roman" panose="02020603050405020304" pitchFamily="18" charset="0"/>
              </a:rPr>
              <a:t>f</a:t>
            </a:r>
            <a:r>
              <a:rPr lang="en-US" dirty="0" smtClean="0">
                <a:latin typeface="Times New Roman" panose="02020603050405020304" pitchFamily="18" charset="0"/>
              </a:rPr>
              <a:t> </a:t>
            </a:r>
            <a:r>
              <a:rPr lang="en-US" dirty="0">
                <a:latin typeface="Times New Roman" panose="02020603050405020304" pitchFamily="18" charset="0"/>
              </a:rPr>
              <a:t>= 0</a:t>
            </a:r>
          </a:p>
          <a:p>
            <a:pPr marL="457200" lvl="1" indent="0">
              <a:buNone/>
            </a:pPr>
            <a:endParaRPr lang="en-US" dirty="0" smtClean="0"/>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74246228"/>
      </p:ext>
    </p:extLst>
  </p:cSld>
  <p:clrMapOvr>
    <a:masterClrMapping/>
  </p:clrMapOvr>
  <mc:AlternateContent xmlns:mc="http://schemas.openxmlformats.org/markup-compatibility/2006">
    <mc:Choice xmlns:p14="http://schemas.microsoft.com/office/powerpoint/2010/main" Requires="p14">
      <p:transition spd="slow" p14:dur="2000" advTm="38373"/>
    </mc:Choice>
    <mc:Fallback>
      <p:transition spd="slow" advTm="38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You could have an equation that involves various other functions, such as trigonometric, exponential, logarithmic and hyperbolic functions</a:t>
            </a:r>
            <a:endParaRPr lang="en-US" i="1" dirty="0" smtClean="0"/>
          </a:p>
          <a:p>
            <a:pPr lvl="1"/>
            <a:r>
              <a:rPr lang="en-US" dirty="0" smtClean="0"/>
              <a:t>The following are acceptable equations:</a:t>
            </a:r>
          </a:p>
          <a:p>
            <a:pPr marL="457200" lvl="1" indent="0" algn="ctr">
              <a:buNone/>
            </a:pPr>
            <a:r>
              <a:rPr lang="en-US" dirty="0" smtClean="0"/>
              <a:t> </a:t>
            </a:r>
            <a:r>
              <a:rPr lang="en-US" i="1" dirty="0" smtClean="0">
                <a:latin typeface="Times New Roman" panose="02020603050405020304" pitchFamily="18" charset="0"/>
              </a:rPr>
              <a:t>ax</a:t>
            </a:r>
            <a:r>
              <a:rPr lang="en-US" baseline="30000" dirty="0" smtClean="0">
                <a:latin typeface="Times New Roman" panose="02020603050405020304" pitchFamily="18" charset="0"/>
              </a:rPr>
              <a:t>2</a:t>
            </a:r>
            <a:r>
              <a:rPr lang="en-US" dirty="0" smtClean="0">
                <a:latin typeface="Times New Roman" panose="02020603050405020304" pitchFamily="18" charset="0"/>
              </a:rPr>
              <a:t> + sin( </a:t>
            </a:r>
            <a:r>
              <a:rPr lang="en-US" i="1" dirty="0" smtClean="0">
                <a:latin typeface="Times New Roman" panose="02020603050405020304" pitchFamily="18" charset="0"/>
              </a:rPr>
              <a:t>x</a:t>
            </a:r>
            <a:r>
              <a:rPr lang="en-US" dirty="0" smtClean="0">
                <a:latin typeface="Times New Roman" panose="02020603050405020304" pitchFamily="18" charset="0"/>
              </a:rPr>
              <a:t> ) + </a:t>
            </a:r>
            <a:r>
              <a:rPr lang="en-US" i="1" dirty="0" smtClean="0">
                <a:latin typeface="Times New Roman" panose="02020603050405020304" pitchFamily="18" charset="0"/>
              </a:rPr>
              <a:t>c</a:t>
            </a:r>
            <a:r>
              <a:rPr lang="en-US" dirty="0" smtClean="0">
                <a:latin typeface="Times New Roman" panose="02020603050405020304" pitchFamily="18" charset="0"/>
              </a:rPr>
              <a:t> = 0</a:t>
            </a:r>
          </a:p>
          <a:p>
            <a:pPr marL="457200" lvl="1" indent="0" algn="ctr">
              <a:buNone/>
            </a:pPr>
            <a:r>
              <a:rPr lang="en-US" dirty="0" smtClean="0">
                <a:latin typeface="Times New Roman" panose="02020603050405020304" pitchFamily="18" charset="0"/>
              </a:rPr>
              <a:t>sin(</a:t>
            </a:r>
            <a:r>
              <a:rPr lang="en-US" i="1" dirty="0" smtClean="0">
                <a:latin typeface="Times New Roman" panose="02020603050405020304" pitchFamily="18" charset="0"/>
              </a:rPr>
              <a:t> x</a:t>
            </a:r>
            <a:r>
              <a:rPr lang="en-US" dirty="0" smtClean="0">
                <a:latin typeface="Times New Roman" panose="02020603050405020304" pitchFamily="18" charset="0"/>
              </a:rPr>
              <a:t> ) = 0</a:t>
            </a:r>
          </a:p>
          <a:p>
            <a:pPr marL="457200" lvl="1" indent="0" algn="ctr">
              <a:buNone/>
            </a:pPr>
            <a:r>
              <a:rPr lang="en-US" dirty="0" smtClean="0">
                <a:latin typeface="Times New Roman" panose="02020603050405020304" pitchFamily="18" charset="0"/>
              </a:rPr>
              <a:t>ln( </a:t>
            </a:r>
            <a:r>
              <a:rPr lang="en-US" i="1" dirty="0" smtClean="0">
                <a:latin typeface="Times New Roman" panose="02020603050405020304" pitchFamily="18" charset="0"/>
              </a:rPr>
              <a:t>x</a:t>
            </a:r>
            <a:r>
              <a:rPr lang="en-US" dirty="0" smtClean="0">
                <a:latin typeface="Times New Roman" panose="02020603050405020304" pitchFamily="18" charset="0"/>
              </a:rPr>
              <a:t> ) = 5</a:t>
            </a:r>
          </a:p>
          <a:p>
            <a:pPr marL="457200" lvl="1" indent="0" algn="ctr">
              <a:buNone/>
            </a:pPr>
            <a:r>
              <a:rPr lang="en-US" dirty="0" smtClean="0">
                <a:latin typeface="Times New Roman" panose="02020603050405020304" pitchFamily="18" charset="0"/>
              </a:rPr>
              <a:t>sin( ln( </a:t>
            </a:r>
            <a:r>
              <a:rPr lang="en-US" dirty="0" err="1" smtClean="0">
                <a:latin typeface="Times New Roman" panose="02020603050405020304" pitchFamily="18" charset="0"/>
              </a:rPr>
              <a:t>sech</a:t>
            </a:r>
            <a:r>
              <a:rPr lang="en-US" dirty="0" smtClean="0">
                <a:latin typeface="Times New Roman" panose="02020603050405020304" pitchFamily="18" charset="0"/>
              </a:rPr>
              <a:t>( </a:t>
            </a:r>
            <a:r>
              <a:rPr lang="en-US" i="1" dirty="0" smtClean="0">
                <a:latin typeface="Times New Roman" panose="02020603050405020304" pitchFamily="18" charset="0"/>
              </a:rPr>
              <a:t>x</a:t>
            </a:r>
            <a:r>
              <a:rPr lang="en-US" dirty="0" smtClean="0">
                <a:latin typeface="Times New Roman" panose="02020603050405020304" pitchFamily="18" charset="0"/>
              </a:rPr>
              <a:t> ) + 1 ) – 3</a:t>
            </a:r>
            <a:r>
              <a:rPr lang="en-US" i="1" dirty="0" smtClean="0">
                <a:latin typeface="Times New Roman" panose="02020603050405020304" pitchFamily="18" charset="0"/>
              </a:rPr>
              <a:t>y</a:t>
            </a:r>
            <a:r>
              <a:rPr lang="en-US" dirty="0" smtClean="0">
                <a:latin typeface="Times New Roman" panose="02020603050405020304" pitchFamily="18" charset="0"/>
              </a:rPr>
              <a:t> ) = 1</a:t>
            </a:r>
          </a:p>
          <a:p>
            <a:pPr lvl="1"/>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983164"/>
      </p:ext>
    </p:extLst>
  </p:cSld>
  <p:clrMapOvr>
    <a:masterClrMapping/>
  </p:clrMapOvr>
  <mc:AlternateContent xmlns:mc="http://schemas.openxmlformats.org/markup-compatibility/2006">
    <mc:Choice xmlns:p14="http://schemas.microsoft.com/office/powerpoint/2010/main" Requires="p14">
      <p:transition spd="slow" p14:dur="2000" advTm="21544"/>
    </mc:Choice>
    <mc:Fallback>
      <p:transition spd="slow" advTm="21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Some of the easiest equations involve only sums of products of unknowns with scalars, all equated to a target scalar:</a:t>
            </a:r>
          </a:p>
          <a:p>
            <a:pPr marL="0" lvl="2" indent="0" algn="ctr">
              <a:buNone/>
            </a:pPr>
            <a:r>
              <a:rPr lang="en-US" dirty="0" smtClean="0">
                <a:latin typeface="Times New Roman" panose="02020603050405020304" pitchFamily="18" charset="0"/>
              </a:rPr>
              <a:t>6</a:t>
            </a:r>
            <a:r>
              <a:rPr lang="en-US" baseline="-25000" dirty="0" smtClean="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1</a:t>
            </a:r>
            <a:r>
              <a:rPr lang="en-US" i="1" dirty="0">
                <a:latin typeface="Times New Roman" panose="02020603050405020304" pitchFamily="18" charset="0"/>
              </a:rPr>
              <a:t> </a:t>
            </a:r>
            <a:r>
              <a:rPr lang="en-CA" dirty="0" smtClean="0">
                <a:latin typeface="Times New Roman" panose="02020603050405020304" pitchFamily="18" charset="0"/>
              </a:rPr>
              <a:t>= 15</a:t>
            </a:r>
          </a:p>
          <a:p>
            <a:pPr marL="0" lvl="2" indent="0" algn="ctr">
              <a:buNone/>
            </a:pPr>
            <a:r>
              <a:rPr lang="en-US" dirty="0" smtClean="0">
                <a:latin typeface="Times New Roman" panose="02020603050405020304" pitchFamily="18" charset="0"/>
              </a:rPr>
              <a:t>7</a:t>
            </a:r>
            <a:r>
              <a:rPr lang="en-US" baseline="-25000" dirty="0" smtClean="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1</a:t>
            </a:r>
            <a:r>
              <a:rPr lang="en-US" i="1" dirty="0">
                <a:latin typeface="Times New Roman" panose="02020603050405020304" pitchFamily="18" charset="0"/>
              </a:rPr>
              <a:t> </a:t>
            </a:r>
            <a:r>
              <a:rPr lang="en-US" i="1" dirty="0" smtClean="0">
                <a:latin typeface="Times New Roman" panose="02020603050405020304" pitchFamily="18" charset="0"/>
              </a:rPr>
              <a:t>– </a:t>
            </a:r>
            <a:r>
              <a:rPr lang="en-US" dirty="0" smtClean="0">
                <a:latin typeface="Times New Roman" panose="02020603050405020304" pitchFamily="18" charset="0"/>
              </a:rPr>
              <a:t>8</a:t>
            </a:r>
            <a:r>
              <a:rPr lang="en-US" i="1" dirty="0" smtClean="0">
                <a:latin typeface="Times New Roman" panose="02020603050405020304" pitchFamily="18" charset="0"/>
              </a:rPr>
              <a:t> x</a:t>
            </a:r>
            <a:r>
              <a:rPr lang="en-US" baseline="-25000" dirty="0" smtClean="0">
                <a:latin typeface="Times New Roman" panose="02020603050405020304" pitchFamily="18" charset="0"/>
              </a:rPr>
              <a:t>2</a:t>
            </a:r>
            <a:r>
              <a:rPr lang="en-CA" dirty="0" smtClean="0">
                <a:latin typeface="Times New Roman" panose="02020603050405020304" pitchFamily="18" charset="0"/>
              </a:rPr>
              <a:t> </a:t>
            </a:r>
            <a:r>
              <a:rPr lang="en-CA" dirty="0">
                <a:latin typeface="Times New Roman" panose="02020603050405020304" pitchFamily="18" charset="0"/>
              </a:rPr>
              <a:t>= </a:t>
            </a:r>
            <a:r>
              <a:rPr lang="en-CA" dirty="0" smtClean="0">
                <a:latin typeface="Times New Roman" panose="02020603050405020304" pitchFamily="18" charset="0"/>
              </a:rPr>
              <a:t>24</a:t>
            </a:r>
          </a:p>
          <a:p>
            <a:pPr marL="0" lvl="2" indent="0" algn="ctr">
              <a:buNone/>
            </a:pPr>
            <a:r>
              <a:rPr lang="en-US" dirty="0" smtClean="0">
                <a:latin typeface="Times New Roman" panose="02020603050405020304" pitchFamily="18" charset="0"/>
              </a:rPr>
              <a:t>–4</a:t>
            </a:r>
            <a:r>
              <a:rPr lang="en-US" baseline="-25000" dirty="0" smtClean="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1</a:t>
            </a:r>
            <a:r>
              <a:rPr lang="en-US" i="1" dirty="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6</a:t>
            </a:r>
            <a:r>
              <a:rPr lang="en-US" i="1" dirty="0" smtClean="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a:t>
            </a:r>
            <a:r>
              <a:rPr lang="en-US" dirty="0" smtClean="0">
                <a:latin typeface="Times New Roman" panose="02020603050405020304" pitchFamily="18" charset="0"/>
              </a:rPr>
              <a:t>– </a:t>
            </a:r>
            <a:r>
              <a:rPr lang="en-US" i="1" dirty="0" smtClean="0">
                <a:latin typeface="Times New Roman" panose="02020603050405020304" pitchFamily="18" charset="0"/>
              </a:rPr>
              <a:t>x</a:t>
            </a:r>
            <a:r>
              <a:rPr lang="en-US" baseline="-25000" dirty="0" smtClean="0">
                <a:latin typeface="Times New Roman" panose="02020603050405020304" pitchFamily="18" charset="0"/>
              </a:rPr>
              <a:t>3</a:t>
            </a:r>
            <a:r>
              <a:rPr lang="en-CA" dirty="0" smtClean="0">
                <a:latin typeface="Times New Roman" panose="02020603050405020304" pitchFamily="18" charset="0"/>
              </a:rPr>
              <a:t> </a:t>
            </a:r>
            <a:r>
              <a:rPr lang="en-CA" dirty="0">
                <a:latin typeface="Times New Roman" panose="02020603050405020304" pitchFamily="18" charset="0"/>
              </a:rPr>
              <a:t>= </a:t>
            </a:r>
            <a:r>
              <a:rPr lang="en-CA" dirty="0" smtClean="0">
                <a:latin typeface="Times New Roman" panose="02020603050405020304" pitchFamily="18" charset="0"/>
              </a:rPr>
              <a:t>–10</a:t>
            </a:r>
            <a:endParaRPr lang="en-US" dirty="0" smtClean="0">
              <a:latin typeface="Times New Roman" panose="02020603050405020304" pitchFamily="18" charset="0"/>
            </a:endParaRPr>
          </a:p>
          <a:p>
            <a:pPr marL="0" lvl="2" indent="0" algn="ctr">
              <a:buNone/>
            </a:pPr>
            <a:r>
              <a:rPr lang="en-US" dirty="0" smtClean="0">
                <a:latin typeface="Times New Roman" panose="02020603050405020304" pitchFamily="18" charset="0"/>
              </a:rPr>
              <a:t>3</a:t>
            </a:r>
            <a:r>
              <a:rPr lang="en-US" baseline="-25000" dirty="0" smtClean="0">
                <a:latin typeface="Times New Roman" panose="02020603050405020304" pitchFamily="18" charset="0"/>
              </a:rPr>
              <a:t> </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i="1"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5</a:t>
            </a:r>
            <a:r>
              <a:rPr lang="en-US" i="1" dirty="0" smtClean="0">
                <a:latin typeface="Times New Roman" panose="02020603050405020304" pitchFamily="18" charset="0"/>
              </a:rPr>
              <a:t> x</a:t>
            </a:r>
            <a:r>
              <a:rPr lang="en-US" baseline="-25000" dirty="0" smtClean="0">
                <a:latin typeface="Times New Roman" panose="02020603050405020304" pitchFamily="18" charset="0"/>
              </a:rPr>
              <a:t>2</a:t>
            </a:r>
            <a:r>
              <a:rPr lang="en-US" dirty="0">
                <a:latin typeface="Times New Roman" panose="02020603050405020304" pitchFamily="18" charset="0"/>
              </a:rPr>
              <a:t> </a:t>
            </a:r>
            <a:r>
              <a:rPr lang="en-US" dirty="0" smtClean="0">
                <a:latin typeface="Times New Roman" panose="02020603050405020304" pitchFamily="18" charset="0"/>
              </a:rPr>
              <a:t>– 7 </a:t>
            </a:r>
            <a:r>
              <a:rPr lang="en-US" i="1" dirty="0" smtClean="0">
                <a:latin typeface="Times New Roman" panose="02020603050405020304" pitchFamily="18" charset="0"/>
              </a:rPr>
              <a:t>x</a:t>
            </a:r>
            <a:r>
              <a:rPr lang="en-US" baseline="-25000" dirty="0" smtClean="0">
                <a:latin typeface="Times New Roman" panose="02020603050405020304" pitchFamily="18" charset="0"/>
              </a:rPr>
              <a:t>3</a:t>
            </a:r>
            <a:r>
              <a:rPr lang="en-US" dirty="0" smtClean="0">
                <a:latin typeface="Times New Roman" panose="02020603050405020304" pitchFamily="18" charset="0"/>
              </a:rPr>
              <a:t> </a:t>
            </a:r>
            <a:r>
              <a:rPr lang="en-CA" dirty="0" smtClean="0">
                <a:latin typeface="Times New Roman" panose="02020603050405020304" pitchFamily="18" charset="0"/>
              </a:rPr>
              <a:t>+ 8 </a:t>
            </a:r>
            <a:r>
              <a:rPr lang="en-CA" i="1" baseline="-25000" dirty="0" smtClean="0">
                <a:latin typeface="Times New Roman" panose="02020603050405020304" pitchFamily="18" charset="0"/>
              </a:rPr>
              <a:t> </a:t>
            </a:r>
            <a:r>
              <a:rPr lang="en-CA" i="1" dirty="0" smtClean="0">
                <a:latin typeface="Times New Roman" panose="02020603050405020304" pitchFamily="18" charset="0"/>
              </a:rPr>
              <a:t>x</a:t>
            </a:r>
            <a:r>
              <a:rPr lang="en-CA" baseline="-25000" dirty="0" smtClean="0">
                <a:latin typeface="Times New Roman" panose="02020603050405020304" pitchFamily="18" charset="0"/>
              </a:rPr>
              <a:t>4</a:t>
            </a:r>
            <a:r>
              <a:rPr lang="en-CA" dirty="0" smtClean="0">
                <a:latin typeface="Times New Roman" panose="02020603050405020304" pitchFamily="18" charset="0"/>
              </a:rPr>
              <a:t> </a:t>
            </a:r>
            <a:r>
              <a:rPr lang="en-CA" dirty="0">
                <a:latin typeface="Times New Roman" panose="02020603050405020304" pitchFamily="18" charset="0"/>
              </a:rPr>
              <a:t>= </a:t>
            </a:r>
            <a:r>
              <a:rPr lang="en-CA" dirty="0" smtClean="0">
                <a:latin typeface="Times New Roman" panose="02020603050405020304" pitchFamily="18" charset="0"/>
              </a:rPr>
              <a:t>10</a:t>
            </a:r>
            <a:endParaRPr lang="en-CA" dirty="0">
              <a:latin typeface="Times New Roman" panose="02020603050405020304" pitchFamily="18" charset="0"/>
            </a:endParaRPr>
          </a:p>
          <a:p>
            <a:endParaRPr lang="en-US" dirty="0" smtClean="0">
              <a:latin typeface="Times New Roman" panose="02020603050405020304" pitchFamily="18" charset="0"/>
            </a:endParaRPr>
          </a:p>
          <a:p>
            <a:pPr lvl="1"/>
            <a:r>
              <a:rPr lang="en-US" dirty="0" smtClean="0">
                <a:latin typeface="Times New Roman" panose="02020603050405020304" pitchFamily="18" charset="0"/>
              </a:rPr>
              <a:t>Such equations are called </a:t>
            </a:r>
            <a:r>
              <a:rPr lang="en-US" i="1" dirty="0" smtClean="0">
                <a:latin typeface="Times New Roman" panose="02020603050405020304" pitchFamily="18" charset="0"/>
              </a:rPr>
              <a:t>linear equations</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18277130"/>
      </p:ext>
    </p:extLst>
  </p:cSld>
  <p:clrMapOvr>
    <a:masterClrMapping/>
  </p:clrMapOvr>
  <mc:AlternateContent xmlns:mc="http://schemas.openxmlformats.org/markup-compatibility/2006">
    <mc:Choice xmlns:p14="http://schemas.microsoft.com/office/powerpoint/2010/main" Requires="p14">
      <p:transition spd="slow" p14:dur="2000" advTm="45013"/>
    </mc:Choice>
    <mc:Fallback>
      <p:transition spd="slow" advTm="45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to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If an equation has </a:t>
            </a:r>
            <a:r>
              <a:rPr lang="en-US" i="1" dirty="0" smtClean="0"/>
              <a:t>n </a:t>
            </a:r>
            <a:r>
              <a:rPr lang="en-US" dirty="0" smtClean="0"/>
              <a:t>unknowns, then a solution to that equation are any values these unknowns could take that make the equality true</a:t>
            </a:r>
          </a:p>
          <a:p>
            <a:pPr lvl="1"/>
            <a:r>
              <a:rPr lang="en-US" dirty="0" smtClean="0"/>
              <a:t>For example, given </a:t>
            </a:r>
          </a:p>
          <a:p>
            <a:pPr marL="914400" lvl="2" indent="0" algn="ctr">
              <a:buNone/>
            </a:pPr>
            <a:r>
              <a:rPr lang="en-US" dirty="0" smtClean="0">
                <a:latin typeface="Times New Roman" panose="02020603050405020304" pitchFamily="18" charset="0"/>
              </a:rPr>
              <a:t>4</a:t>
            </a:r>
            <a:r>
              <a:rPr lang="en-US" baseline="-25000" dirty="0" smtClean="0">
                <a:latin typeface="Times New Roman" panose="02020603050405020304" pitchFamily="18" charset="0"/>
              </a:rPr>
              <a:t> </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i="1" dirty="0" smtClean="0">
                <a:latin typeface="Times New Roman" panose="02020603050405020304" pitchFamily="18" charset="0"/>
              </a:rPr>
              <a:t> </a:t>
            </a:r>
            <a:r>
              <a:rPr lang="en-CA" dirty="0" smtClean="0">
                <a:latin typeface="Times New Roman" panose="02020603050405020304" pitchFamily="18" charset="0"/>
              </a:rPr>
              <a:t>= 5</a:t>
            </a:r>
          </a:p>
          <a:p>
            <a:pPr marL="457200" lvl="1" indent="0">
              <a:buNone/>
            </a:pPr>
            <a:r>
              <a:rPr lang="en-US" dirty="0" smtClean="0"/>
              <a:t>     there is one solution: </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 1.25</a:t>
            </a:r>
          </a:p>
          <a:p>
            <a:pPr lvl="1"/>
            <a:r>
              <a:rPr lang="en-US" dirty="0" smtClean="0"/>
              <a:t>For example, given the quadratic equation</a:t>
            </a:r>
          </a:p>
          <a:p>
            <a:pPr marL="457200" lvl="1" indent="0" algn="ctr">
              <a:buNone/>
            </a:pPr>
            <a:r>
              <a:rPr lang="en-US" dirty="0" smtClean="0">
                <a:latin typeface="Times New Roman" panose="02020603050405020304" pitchFamily="18" charset="0"/>
              </a:rPr>
              <a:t>2</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baseline="30000" dirty="0" smtClean="0">
                <a:latin typeface="Times New Roman" panose="02020603050405020304" pitchFamily="18" charset="0"/>
              </a:rPr>
              <a:t>2</a:t>
            </a:r>
            <a:r>
              <a:rPr lang="en-US" dirty="0" smtClean="0">
                <a:latin typeface="Times New Roman" panose="02020603050405020304" pitchFamily="18" charset="0"/>
              </a:rPr>
              <a:t> + 5</a:t>
            </a:r>
            <a:r>
              <a:rPr lang="en-US" i="1" dirty="0" smtClean="0">
                <a:latin typeface="Times New Roman" panose="02020603050405020304" pitchFamily="18" charset="0"/>
              </a:rPr>
              <a:t>x</a:t>
            </a:r>
            <a:r>
              <a:rPr lang="en-US" baseline="-25000" dirty="0">
                <a:latin typeface="Times New Roman" panose="02020603050405020304" pitchFamily="18" charset="0"/>
              </a:rPr>
              <a:t>1</a:t>
            </a:r>
            <a:r>
              <a:rPr lang="en-US" dirty="0" smtClean="0">
                <a:latin typeface="Times New Roman" panose="02020603050405020304" pitchFamily="18" charset="0"/>
              </a:rPr>
              <a:t> + 2 = 0</a:t>
            </a:r>
            <a:endParaRPr lang="en-US" dirty="0">
              <a:latin typeface="Times New Roman" panose="02020603050405020304" pitchFamily="18" charset="0"/>
            </a:endParaRPr>
          </a:p>
          <a:p>
            <a:pPr marL="457200" lvl="1" indent="0">
              <a:buNone/>
            </a:pPr>
            <a:r>
              <a:rPr lang="en-US" dirty="0" smtClean="0"/>
              <a:t>     has two solutions:  </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–2 </a:t>
            </a:r>
            <a:r>
              <a:rPr lang="en-US" dirty="0" smtClean="0"/>
              <a:t>and </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a:t>
            </a:r>
            <a:r>
              <a:rPr lang="en-US" dirty="0" smtClean="0">
                <a:latin typeface="Times New Roman" panose="02020603050405020304" pitchFamily="18" charset="0"/>
              </a:rPr>
              <a:t> –0.5</a:t>
            </a:r>
          </a:p>
          <a:p>
            <a:pPr lvl="1"/>
            <a:r>
              <a:rPr lang="en-US" dirty="0"/>
              <a:t>For example, </a:t>
            </a:r>
            <a:r>
              <a:rPr lang="en-US" dirty="0" smtClean="0"/>
              <a:t>the equation </a:t>
            </a:r>
            <a:endParaRPr lang="en-US" dirty="0"/>
          </a:p>
          <a:p>
            <a:pPr marL="457200" lvl="1" indent="0" algn="ctr">
              <a:buNone/>
            </a:pPr>
            <a:r>
              <a:rPr lang="en-US" dirty="0" smtClean="0">
                <a:latin typeface="Times New Roman" panose="02020603050405020304" pitchFamily="18" charset="0"/>
              </a:rPr>
              <a:t>sin( </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baseline="30000" dirty="0" smtClean="0">
                <a:latin typeface="Times New Roman" panose="02020603050405020304" pitchFamily="18" charset="0"/>
              </a:rPr>
              <a:t> </a:t>
            </a:r>
            <a:r>
              <a:rPr lang="en-US" dirty="0" smtClean="0">
                <a:latin typeface="Times New Roman" panose="02020603050405020304" pitchFamily="18" charset="0"/>
              </a:rPr>
              <a:t>) </a:t>
            </a:r>
            <a:r>
              <a:rPr lang="en-US" dirty="0">
                <a:latin typeface="Times New Roman" panose="02020603050405020304" pitchFamily="18" charset="0"/>
              </a:rPr>
              <a:t>= 0</a:t>
            </a:r>
          </a:p>
          <a:p>
            <a:pPr marL="457200" lvl="1" indent="0">
              <a:buNone/>
            </a:pPr>
            <a:r>
              <a:rPr lang="en-US" dirty="0"/>
              <a:t>     has </a:t>
            </a:r>
            <a:r>
              <a:rPr lang="en-US" dirty="0" smtClean="0"/>
              <a:t>as many solutions as there are integers: </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Times New Roman" panose="02020603050405020304" pitchFamily="18" charset="0"/>
              </a:rPr>
              <a:t>n</a:t>
            </a:r>
            <a:r>
              <a:rPr lang="en-US" i="1" dirty="0" smtClean="0">
                <a:latin typeface="Symbol" panose="05050102010706020507" pitchFamily="18" charset="2"/>
              </a:rPr>
              <a:t>p</a:t>
            </a:r>
            <a:r>
              <a:rPr lang="en-US" dirty="0" smtClean="0"/>
              <a:t>  where </a:t>
            </a:r>
            <a:r>
              <a:rPr lang="en-US" i="1" dirty="0" smtClean="0">
                <a:latin typeface="Times New Roman" panose="02020603050405020304" pitchFamily="18" charset="0"/>
              </a:rPr>
              <a:t>n</a:t>
            </a:r>
            <a:r>
              <a:rPr lang="en-US" dirty="0" smtClean="0"/>
              <a:t> </a:t>
            </a:r>
            <a:br>
              <a:rPr lang="en-US" dirty="0" smtClean="0"/>
            </a:br>
            <a:r>
              <a:rPr lang="en-US" dirty="0" smtClean="0"/>
              <a:t>     can be any integer</a:t>
            </a:r>
            <a:endParaRPr lang="en-US" i="1" dirty="0">
              <a:latin typeface="Symbol" panose="05050102010706020507" pitchFamily="18" charset="2"/>
            </a:endParaRPr>
          </a:p>
          <a:p>
            <a:pPr marL="457200" lvl="1" indent="0">
              <a:buNone/>
            </a:pP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74833013"/>
      </p:ext>
    </p:extLst>
  </p:cSld>
  <p:clrMapOvr>
    <a:masterClrMapping/>
  </p:clrMapOvr>
  <mc:AlternateContent xmlns:mc="http://schemas.openxmlformats.org/markup-compatibility/2006">
    <mc:Choice xmlns:p14="http://schemas.microsoft.com/office/powerpoint/2010/main" Requires="p14">
      <p:transition spd="slow" p14:dur="2000" advTm="63355"/>
    </mc:Choice>
    <mc:Fallback>
      <p:transition spd="slow" advTm="63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to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In some cases, there may be many more than just a few solutions</a:t>
            </a:r>
          </a:p>
          <a:p>
            <a:pPr lvl="1"/>
            <a:r>
              <a:rPr lang="en-US" dirty="0" smtClean="0"/>
              <a:t>For example, given </a:t>
            </a:r>
            <a:r>
              <a:rPr lang="en-US" dirty="0" smtClean="0">
                <a:latin typeface="Times New Roman" panose="02020603050405020304" pitchFamily="18" charset="0"/>
              </a:rPr>
              <a:t>4</a:t>
            </a:r>
            <a:r>
              <a:rPr lang="en-US" baseline="-25000" dirty="0" smtClean="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1</a:t>
            </a:r>
            <a:r>
              <a:rPr lang="en-US" i="1" dirty="0">
                <a:latin typeface="Times New Roman" panose="02020603050405020304" pitchFamily="18" charset="0"/>
              </a:rPr>
              <a:t> </a:t>
            </a:r>
            <a:r>
              <a:rPr lang="en-CA" dirty="0" smtClean="0">
                <a:latin typeface="Times New Roman" panose="02020603050405020304" pitchFamily="18" charset="0"/>
              </a:rPr>
              <a:t>+ 5</a:t>
            </a:r>
            <a:r>
              <a:rPr lang="en-CA" i="1" dirty="0" smtClean="0">
                <a:latin typeface="Times New Roman" panose="02020603050405020304" pitchFamily="18" charset="0"/>
              </a:rPr>
              <a:t>x</a:t>
            </a:r>
            <a:r>
              <a:rPr lang="en-CA" baseline="-25000" dirty="0" smtClean="0">
                <a:latin typeface="Times New Roman" panose="02020603050405020304" pitchFamily="18" charset="0"/>
              </a:rPr>
              <a:t>2</a:t>
            </a:r>
            <a:r>
              <a:rPr lang="en-CA" dirty="0" smtClean="0">
                <a:latin typeface="Times New Roman" panose="02020603050405020304" pitchFamily="18" charset="0"/>
              </a:rPr>
              <a:t> = 12</a:t>
            </a:r>
          </a:p>
          <a:p>
            <a:pPr marL="457200" lvl="1" indent="0">
              <a:buNone/>
            </a:pPr>
            <a:r>
              <a:rPr lang="en-US" sz="1100" dirty="0" smtClean="0"/>
              <a:t/>
            </a:r>
            <a:br>
              <a:rPr lang="en-US" sz="1100" dirty="0" smtClean="0"/>
            </a:br>
            <a:r>
              <a:rPr lang="en-US" dirty="0" smtClean="0"/>
              <a:t>     then </a:t>
            </a:r>
            <a:r>
              <a:rPr lang="en-US" dirty="0" smtClean="0">
                <a:latin typeface="Times New Roman" panose="02020603050405020304" pitchFamily="18" charset="0"/>
              </a:rPr>
              <a:t>                        </a:t>
            </a:r>
            <a:r>
              <a:rPr lang="en-US" dirty="0" smtClean="0"/>
              <a:t> is one solution,</a:t>
            </a:r>
          </a:p>
          <a:p>
            <a:pPr marL="457200" lvl="1" indent="0">
              <a:buNone/>
            </a:pPr>
            <a:endParaRPr lang="en-US" dirty="0" smtClean="0"/>
          </a:p>
          <a:p>
            <a:pPr marL="457200" lvl="1" indent="0">
              <a:buNone/>
            </a:pPr>
            <a:r>
              <a:rPr lang="en-US" sz="1100" dirty="0" smtClean="0"/>
              <a:t/>
            </a:r>
            <a:br>
              <a:rPr lang="en-US" sz="1100" dirty="0" smtClean="0"/>
            </a:br>
            <a:r>
              <a:rPr lang="en-US" dirty="0"/>
              <a:t>	</a:t>
            </a:r>
            <a:r>
              <a:rPr lang="en-US" dirty="0" smtClean="0"/>
              <a:t>but also </a:t>
            </a:r>
            <a:r>
              <a:rPr lang="en-US" dirty="0" smtClean="0">
                <a:latin typeface="Times New Roman" panose="02020603050405020304" pitchFamily="18" charset="0"/>
              </a:rPr>
              <a:t>                        </a:t>
            </a:r>
            <a:r>
              <a:rPr lang="en-US" dirty="0" smtClean="0"/>
              <a:t>is another solution</a:t>
            </a:r>
          </a:p>
          <a:p>
            <a:pPr lvl="1"/>
            <a:endParaRPr lang="en-US" dirty="0" smtClean="0"/>
          </a:p>
          <a:p>
            <a:pPr lvl="1"/>
            <a:r>
              <a:rPr lang="en-US" dirty="0" smtClean="0"/>
              <a:t>We can even </a:t>
            </a:r>
            <a:r>
              <a:rPr lang="en-US" i="1" dirty="0" smtClean="0"/>
              <a:t>parameterize </a:t>
            </a:r>
            <a:r>
              <a:rPr lang="en-US" dirty="0" smtClean="0"/>
              <a:t>the solutions:</a:t>
            </a:r>
          </a:p>
          <a:p>
            <a:pPr lvl="2"/>
            <a:r>
              <a:rPr lang="en-US" dirty="0" smtClean="0"/>
              <a:t>If we let </a:t>
            </a:r>
            <a:r>
              <a:rPr lang="en-US" i="1" dirty="0" smtClean="0">
                <a:latin typeface="Times New Roman" panose="02020603050405020304" pitchFamily="18" charset="0"/>
              </a:rPr>
              <a:t>c</a:t>
            </a:r>
            <a:r>
              <a:rPr lang="en-US" dirty="0" smtClean="0"/>
              <a:t> is a </a:t>
            </a:r>
            <a:r>
              <a:rPr lang="en-US" i="1" dirty="0" smtClean="0"/>
              <a:t>free variable</a:t>
            </a:r>
            <a:r>
              <a:rPr lang="en-US" dirty="0" smtClean="0"/>
              <a:t>, so if </a:t>
            </a:r>
            <a:r>
              <a:rPr lang="en-US" i="1" dirty="0" smtClean="0">
                <a:latin typeface="Times New Roman" panose="02020603050405020304" pitchFamily="18" charset="0"/>
              </a:rPr>
              <a:t>c</a:t>
            </a:r>
            <a:r>
              <a:rPr lang="en-US" dirty="0" smtClean="0"/>
              <a:t> is any real number</a:t>
            </a:r>
          </a:p>
          <a:p>
            <a:pPr marL="914400" lvl="2" indent="0">
              <a:buNone/>
            </a:pPr>
            <a:r>
              <a:rPr lang="en-US" sz="1100" dirty="0" smtClean="0"/>
              <a:t/>
            </a:r>
            <a:br>
              <a:rPr lang="en-US" sz="1100" dirty="0" smtClean="0"/>
            </a:br>
            <a:r>
              <a:rPr lang="en-US" dirty="0"/>
              <a:t>	</a:t>
            </a:r>
            <a:r>
              <a:rPr lang="en-US" dirty="0" smtClean="0"/>
              <a:t>then any pair </a:t>
            </a:r>
            <a:r>
              <a:rPr lang="en-US" dirty="0" smtClean="0">
                <a:latin typeface="Times New Roman" panose="02020603050405020304" pitchFamily="18" charset="0"/>
              </a:rPr>
              <a:t>                                       </a:t>
            </a:r>
            <a:r>
              <a:rPr lang="en-US" dirty="0" smtClean="0"/>
              <a:t>is a solution</a:t>
            </a:r>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297900243"/>
              </p:ext>
            </p:extLst>
          </p:nvPr>
        </p:nvGraphicFramePr>
        <p:xfrm>
          <a:off x="1874457" y="2687447"/>
          <a:ext cx="1585912" cy="808038"/>
        </p:xfrm>
        <a:graphic>
          <a:graphicData uri="http://schemas.openxmlformats.org/presentationml/2006/ole">
            <mc:AlternateContent xmlns:mc="http://schemas.openxmlformats.org/markup-compatibility/2006">
              <mc:Choice xmlns:v="urn:schemas-microsoft-com:vml" Requires="v">
                <p:oleObj spid="_x0000_s272405" name="Equation" r:id="rId6" imgW="1333440" imgH="736560" progId="Equation.DSMT4">
                  <p:embed/>
                </p:oleObj>
              </mc:Choice>
              <mc:Fallback>
                <p:oleObj name="Equation" r:id="rId6" imgW="1333440" imgH="736560" progId="Equation.DSMT4">
                  <p:embed/>
                  <p:pic>
                    <p:nvPicPr>
                      <p:cNvPr id="0" name="Object 5"/>
                      <p:cNvPicPr>
                        <a:picLocks noChangeAspect="1" noChangeArrowheads="1"/>
                      </p:cNvPicPr>
                      <p:nvPr/>
                    </p:nvPicPr>
                    <p:blipFill>
                      <a:blip r:embed="rId7"/>
                      <a:srcRect/>
                      <a:stretch>
                        <a:fillRect/>
                      </a:stretch>
                    </p:blipFill>
                    <p:spPr bwMode="auto">
                      <a:xfrm>
                        <a:off x="1874457" y="2687447"/>
                        <a:ext cx="1585912"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671355334"/>
              </p:ext>
            </p:extLst>
          </p:nvPr>
        </p:nvGraphicFramePr>
        <p:xfrm>
          <a:off x="2438337" y="3579813"/>
          <a:ext cx="1419225" cy="808037"/>
        </p:xfrm>
        <a:graphic>
          <a:graphicData uri="http://schemas.openxmlformats.org/presentationml/2006/ole">
            <mc:AlternateContent xmlns:mc="http://schemas.openxmlformats.org/markup-compatibility/2006">
              <mc:Choice xmlns:v="urn:schemas-microsoft-com:vml" Requires="v">
                <p:oleObj spid="_x0000_s272406" name="Equation" r:id="rId8" imgW="1193760" imgH="736560" progId="Equation.DSMT4">
                  <p:embed/>
                </p:oleObj>
              </mc:Choice>
              <mc:Fallback>
                <p:oleObj name="Equation" r:id="rId8" imgW="1193760" imgH="736560" progId="Equation.DSMT4">
                  <p:embed/>
                  <p:pic>
                    <p:nvPicPr>
                      <p:cNvPr id="0" name=""/>
                      <p:cNvPicPr>
                        <a:picLocks noChangeAspect="1" noChangeArrowheads="1"/>
                      </p:cNvPicPr>
                      <p:nvPr/>
                    </p:nvPicPr>
                    <p:blipFill>
                      <a:blip r:embed="rId9"/>
                      <a:srcRect/>
                      <a:stretch>
                        <a:fillRect/>
                      </a:stretch>
                    </p:blipFill>
                    <p:spPr bwMode="auto">
                      <a:xfrm>
                        <a:off x="2438337" y="3579813"/>
                        <a:ext cx="141922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836303726"/>
              </p:ext>
            </p:extLst>
          </p:nvPr>
        </p:nvGraphicFramePr>
        <p:xfrm>
          <a:off x="3881120" y="5259134"/>
          <a:ext cx="2370138" cy="808037"/>
        </p:xfrm>
        <a:graphic>
          <a:graphicData uri="http://schemas.openxmlformats.org/presentationml/2006/ole">
            <mc:AlternateContent xmlns:mc="http://schemas.openxmlformats.org/markup-compatibility/2006">
              <mc:Choice xmlns:v="urn:schemas-microsoft-com:vml" Requires="v">
                <p:oleObj spid="_x0000_s272407" name="Equation" r:id="rId10" imgW="1993680" imgH="736560" progId="Equation.DSMT4">
                  <p:embed/>
                </p:oleObj>
              </mc:Choice>
              <mc:Fallback>
                <p:oleObj name="Equation" r:id="rId10" imgW="1993680" imgH="736560" progId="Equation.DSMT4">
                  <p:embed/>
                  <p:pic>
                    <p:nvPicPr>
                      <p:cNvPr id="0" name=""/>
                      <p:cNvPicPr>
                        <a:picLocks noChangeAspect="1" noChangeArrowheads="1"/>
                      </p:cNvPicPr>
                      <p:nvPr/>
                    </p:nvPicPr>
                    <p:blipFill>
                      <a:blip r:embed="rId11"/>
                      <a:srcRect/>
                      <a:stretch>
                        <a:fillRect/>
                      </a:stretch>
                    </p:blipFill>
                    <p:spPr bwMode="auto">
                      <a:xfrm>
                        <a:off x="3881120" y="5259134"/>
                        <a:ext cx="2370138"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 name="Audio 1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31413274"/>
      </p:ext>
    </p:extLst>
  </p:cSld>
  <p:clrMapOvr>
    <a:masterClrMapping/>
  </p:clrMapOvr>
  <mc:AlternateContent xmlns:mc="http://schemas.openxmlformats.org/markup-compatibility/2006">
    <mc:Choice xmlns:p14="http://schemas.microsoft.com/office/powerpoint/2010/main" Requires="p14">
      <p:transition spd="slow" p14:dur="2000" advTm="64603"/>
    </mc:Choice>
    <mc:Fallback>
      <p:transition spd="slow" advTm="64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to equations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In some cases, there may be many more than just a few solutions</a:t>
            </a:r>
          </a:p>
          <a:p>
            <a:pPr lvl="1"/>
            <a:r>
              <a:rPr lang="en-US" dirty="0" smtClean="0"/>
              <a:t>For </a:t>
            </a:r>
            <a:r>
              <a:rPr lang="en-US" dirty="0"/>
              <a:t>example, given </a:t>
            </a:r>
          </a:p>
          <a:p>
            <a:pPr marL="457200" lvl="1" indent="0" algn="ctr">
              <a:buNone/>
            </a:pP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baseline="30000" dirty="0" smtClean="0">
                <a:latin typeface="Times New Roman" panose="02020603050405020304" pitchFamily="18" charset="0"/>
              </a:rPr>
              <a:t>2</a:t>
            </a:r>
            <a:r>
              <a:rPr lang="en-US" i="1" dirty="0" smtClean="0">
                <a:latin typeface="Times New Roman" panose="02020603050405020304" pitchFamily="18" charset="0"/>
              </a:rPr>
              <a:t> </a:t>
            </a:r>
            <a:r>
              <a:rPr lang="en-CA" dirty="0">
                <a:latin typeface="Times New Roman" panose="02020603050405020304" pitchFamily="18" charset="0"/>
              </a:rPr>
              <a:t>+ </a:t>
            </a:r>
            <a:r>
              <a:rPr lang="en-CA" i="1" dirty="0" smtClean="0">
                <a:latin typeface="Times New Roman" panose="02020603050405020304" pitchFamily="18" charset="0"/>
              </a:rPr>
              <a:t>x</a:t>
            </a:r>
            <a:r>
              <a:rPr lang="en-CA" baseline="-25000" dirty="0" smtClean="0">
                <a:latin typeface="Times New Roman" panose="02020603050405020304" pitchFamily="18" charset="0"/>
              </a:rPr>
              <a:t>2</a:t>
            </a:r>
            <a:r>
              <a:rPr lang="en-CA" dirty="0" smtClean="0">
                <a:latin typeface="Times New Roman" panose="02020603050405020304" pitchFamily="18" charset="0"/>
              </a:rPr>
              <a:t> </a:t>
            </a:r>
            <a:r>
              <a:rPr lang="en-CA" dirty="0">
                <a:latin typeface="Times New Roman" panose="02020603050405020304" pitchFamily="18" charset="0"/>
              </a:rPr>
              <a:t>= </a:t>
            </a:r>
            <a:r>
              <a:rPr lang="en-CA" dirty="0" smtClean="0">
                <a:latin typeface="Times New Roman" panose="02020603050405020304" pitchFamily="18" charset="0"/>
              </a:rPr>
              <a:t>0</a:t>
            </a:r>
          </a:p>
          <a:p>
            <a:pPr marL="457200" lvl="1" indent="0" algn="ctr">
              <a:buNone/>
            </a:pPr>
            <a:endParaRPr lang="en-CA" sz="1100" dirty="0">
              <a:latin typeface="Times New Roman" panose="02020603050405020304" pitchFamily="18" charset="0"/>
            </a:endParaRPr>
          </a:p>
          <a:p>
            <a:pPr marL="457200" lvl="1" indent="0">
              <a:buNone/>
            </a:pPr>
            <a:r>
              <a:rPr lang="en-US" dirty="0"/>
              <a:t>     then </a:t>
            </a:r>
            <a:r>
              <a:rPr lang="en-US" dirty="0" smtClean="0">
                <a:latin typeface="Times New Roman" panose="02020603050405020304" pitchFamily="18" charset="0"/>
              </a:rPr>
              <a:t>                      </a:t>
            </a:r>
            <a:r>
              <a:rPr lang="en-US" dirty="0" smtClean="0"/>
              <a:t> </a:t>
            </a:r>
            <a:r>
              <a:rPr lang="en-US" dirty="0"/>
              <a:t>is one solution</a:t>
            </a:r>
            <a:r>
              <a:rPr lang="en-US" dirty="0" smtClean="0"/>
              <a:t>,</a:t>
            </a:r>
          </a:p>
          <a:p>
            <a:pPr marL="457200" lvl="1" indent="0">
              <a:buNone/>
            </a:pPr>
            <a:endParaRPr lang="en-US" dirty="0"/>
          </a:p>
          <a:p>
            <a:pPr marL="457200" lvl="1" indent="0">
              <a:buNone/>
            </a:pPr>
            <a:r>
              <a:rPr lang="en-US" dirty="0"/>
              <a:t>	</a:t>
            </a:r>
            <a:r>
              <a:rPr lang="en-US" dirty="0" smtClean="0"/>
              <a:t>and if </a:t>
            </a:r>
            <a:r>
              <a:rPr lang="en-US" i="1" dirty="0" smtClean="0">
                <a:latin typeface="Times New Roman" panose="02020603050405020304" pitchFamily="18" charset="0"/>
              </a:rPr>
              <a:t>c</a:t>
            </a:r>
            <a:r>
              <a:rPr lang="en-US" dirty="0" smtClean="0"/>
              <a:t> is a free variable with </a:t>
            </a:r>
            <a:r>
              <a:rPr lang="en-US" i="1" dirty="0" smtClean="0">
                <a:latin typeface="Times New Roman" panose="02020603050405020304" pitchFamily="18" charset="0"/>
              </a:rPr>
              <a:t>c</a:t>
            </a:r>
            <a:r>
              <a:rPr lang="en-US" dirty="0" smtClean="0">
                <a:latin typeface="Times New Roman" panose="02020603050405020304" pitchFamily="18" charset="0"/>
              </a:rPr>
              <a:t> &lt; 0</a:t>
            </a:r>
            <a:r>
              <a:rPr lang="en-US" dirty="0" smtClean="0"/>
              <a:t>,</a:t>
            </a:r>
          </a:p>
          <a:p>
            <a:pPr marL="457200" lvl="1" indent="0">
              <a:buNone/>
            </a:pPr>
            <a:endParaRPr lang="en-US" dirty="0"/>
          </a:p>
          <a:p>
            <a:pPr marL="457200" lvl="1" indent="0">
              <a:buNone/>
            </a:pPr>
            <a:r>
              <a:rPr lang="en-US" dirty="0" smtClean="0"/>
              <a:t>	       both                                 and</a:t>
            </a:r>
            <a:r>
              <a:rPr lang="en-US" dirty="0"/>
              <a:t>		 </a:t>
            </a:r>
            <a:r>
              <a:rPr lang="en-US" dirty="0" smtClean="0"/>
              <a:t>            are solutions </a:t>
            </a:r>
            <a:endParaRPr lang="en-US" dirty="0"/>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442050213"/>
              </p:ext>
            </p:extLst>
          </p:nvPr>
        </p:nvGraphicFramePr>
        <p:xfrm>
          <a:off x="2487232" y="4662043"/>
          <a:ext cx="1751012" cy="865188"/>
        </p:xfrm>
        <a:graphic>
          <a:graphicData uri="http://schemas.openxmlformats.org/presentationml/2006/ole">
            <mc:AlternateContent xmlns:mc="http://schemas.openxmlformats.org/markup-compatibility/2006">
              <mc:Choice xmlns:v="urn:schemas-microsoft-com:vml" Requires="v">
                <p:oleObj spid="_x0000_s273420" name="Equation" r:id="rId6" imgW="1473120" imgH="787320" progId="Equation.DSMT4">
                  <p:embed/>
                </p:oleObj>
              </mc:Choice>
              <mc:Fallback>
                <p:oleObj name="Equation" r:id="rId6" imgW="1473120" imgH="787320" progId="Equation.DSMT4">
                  <p:embed/>
                  <p:pic>
                    <p:nvPicPr>
                      <p:cNvPr id="0" name="Object 5"/>
                      <p:cNvPicPr>
                        <a:picLocks noChangeAspect="1" noChangeArrowheads="1"/>
                      </p:cNvPicPr>
                      <p:nvPr/>
                    </p:nvPicPr>
                    <p:blipFill>
                      <a:blip r:embed="rId7"/>
                      <a:srcRect/>
                      <a:stretch>
                        <a:fillRect/>
                      </a:stretch>
                    </p:blipFill>
                    <p:spPr bwMode="auto">
                      <a:xfrm>
                        <a:off x="2487232" y="4662043"/>
                        <a:ext cx="175101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535982398"/>
              </p:ext>
            </p:extLst>
          </p:nvPr>
        </p:nvGraphicFramePr>
        <p:xfrm>
          <a:off x="1938909" y="3139440"/>
          <a:ext cx="1358900" cy="809625"/>
        </p:xfrm>
        <a:graphic>
          <a:graphicData uri="http://schemas.openxmlformats.org/presentationml/2006/ole">
            <mc:AlternateContent xmlns:mc="http://schemas.openxmlformats.org/markup-compatibility/2006">
              <mc:Choice xmlns:v="urn:schemas-microsoft-com:vml" Requires="v">
                <p:oleObj spid="_x0000_s273421" name="Equation" r:id="rId8" imgW="1143000" imgH="736560" progId="Equation.DSMT4">
                  <p:embed/>
                </p:oleObj>
              </mc:Choice>
              <mc:Fallback>
                <p:oleObj name="Equation" r:id="rId8" imgW="1143000" imgH="736560" progId="Equation.DSMT4">
                  <p:embed/>
                  <p:pic>
                    <p:nvPicPr>
                      <p:cNvPr id="0" name=""/>
                      <p:cNvPicPr>
                        <a:picLocks noChangeAspect="1" noChangeArrowheads="1"/>
                      </p:cNvPicPr>
                      <p:nvPr/>
                    </p:nvPicPr>
                    <p:blipFill>
                      <a:blip r:embed="rId9"/>
                      <a:srcRect/>
                      <a:stretch>
                        <a:fillRect/>
                      </a:stretch>
                    </p:blipFill>
                    <p:spPr bwMode="auto">
                      <a:xfrm>
                        <a:off x="1938909" y="3139440"/>
                        <a:ext cx="13589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132862153"/>
              </p:ext>
            </p:extLst>
          </p:nvPr>
        </p:nvGraphicFramePr>
        <p:xfrm>
          <a:off x="4834446" y="4657725"/>
          <a:ext cx="1931987" cy="865188"/>
        </p:xfrm>
        <a:graphic>
          <a:graphicData uri="http://schemas.openxmlformats.org/presentationml/2006/ole">
            <mc:AlternateContent xmlns:mc="http://schemas.openxmlformats.org/markup-compatibility/2006">
              <mc:Choice xmlns:v="urn:schemas-microsoft-com:vml" Requires="v">
                <p:oleObj spid="_x0000_s273422" name="Equation" r:id="rId10" imgW="1625400" imgH="787320" progId="Equation.DSMT4">
                  <p:embed/>
                </p:oleObj>
              </mc:Choice>
              <mc:Fallback>
                <p:oleObj name="Equation" r:id="rId10" imgW="1625400" imgH="787320" progId="Equation.DSMT4">
                  <p:embed/>
                  <p:pic>
                    <p:nvPicPr>
                      <p:cNvPr id="0" name=""/>
                      <p:cNvPicPr>
                        <a:picLocks noChangeAspect="1" noChangeArrowheads="1"/>
                      </p:cNvPicPr>
                      <p:nvPr/>
                    </p:nvPicPr>
                    <p:blipFill>
                      <a:blip r:embed="rId11"/>
                      <a:srcRect/>
                      <a:stretch>
                        <a:fillRect/>
                      </a:stretch>
                    </p:blipFill>
                    <p:spPr bwMode="auto">
                      <a:xfrm>
                        <a:off x="4834446" y="4657725"/>
                        <a:ext cx="1931987"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363688812"/>
      </p:ext>
    </p:extLst>
  </p:cSld>
  <p:clrMapOvr>
    <a:masterClrMapping/>
  </p:clrMapOvr>
  <mc:AlternateContent xmlns:mc="http://schemas.openxmlformats.org/markup-compatibility/2006">
    <mc:Choice xmlns:p14="http://schemas.microsoft.com/office/powerpoint/2010/main" Requires="p14">
      <p:transition spd="slow" p14:dur="2000" advTm="54422"/>
    </mc:Choice>
    <mc:Fallback>
      <p:transition spd="slow" advTm="54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for this course</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A few points:</a:t>
            </a:r>
          </a:p>
          <a:p>
            <a:pPr lvl="1"/>
            <a:r>
              <a:rPr lang="en-US" dirty="0" smtClean="0"/>
              <a:t>If there are more than one variables or unknowns,</a:t>
            </a:r>
            <a:br>
              <a:rPr lang="en-US" dirty="0" smtClean="0"/>
            </a:br>
            <a:r>
              <a:rPr lang="en-US" dirty="0" smtClean="0"/>
              <a:t>	we will describe a solution as a </a:t>
            </a:r>
            <a:r>
              <a:rPr lang="en-US" i="1" dirty="0" smtClean="0"/>
              <a:t>solution vector</a:t>
            </a:r>
            <a:endParaRPr lang="en-US" dirty="0" smtClean="0"/>
          </a:p>
          <a:p>
            <a:pPr lvl="1"/>
            <a:r>
              <a:rPr lang="en-US" dirty="0" smtClean="0"/>
              <a:t>In general, we will choose subscripted variables </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i="1" dirty="0" err="1" smtClean="0">
                <a:latin typeface="Times New Roman" panose="02020603050405020304" pitchFamily="18" charset="0"/>
              </a:rPr>
              <a:t>x</a:t>
            </a:r>
            <a:r>
              <a:rPr lang="en-US" i="1" baseline="-25000" dirty="0" err="1" smtClean="0">
                <a:latin typeface="Times New Roman" panose="02020603050405020304" pitchFamily="18" charset="0"/>
              </a:rPr>
              <a:t>n</a:t>
            </a:r>
            <a:endParaRPr lang="en-US" dirty="0" smtClean="0">
              <a:latin typeface="Times New Roman" panose="02020603050405020304" pitchFamily="18" charset="0"/>
            </a:endParaRPr>
          </a:p>
          <a:p>
            <a:pPr lvl="1"/>
            <a:r>
              <a:rPr lang="en-US" dirty="0" smtClean="0"/>
              <a:t>We could use different letters for free variables,</a:t>
            </a:r>
          </a:p>
          <a:p>
            <a:pPr marL="457200" lvl="1" indent="0">
              <a:buNone/>
            </a:pPr>
            <a:r>
              <a:rPr lang="en-US" dirty="0"/>
              <a:t>	</a:t>
            </a:r>
            <a:r>
              <a:rPr lang="en-US" dirty="0" smtClean="0"/>
              <a:t>but this gets tedious</a:t>
            </a:r>
          </a:p>
          <a:p>
            <a:pPr marL="457200" lvl="1" indent="0">
              <a:buNone/>
            </a:pPr>
            <a:endParaRPr lang="en-US" dirty="0"/>
          </a:p>
          <a:p>
            <a:pPr marL="457200" lvl="1" indent="0">
              <a:buNone/>
            </a:pPr>
            <a:endParaRPr lang="en-US" dirty="0"/>
          </a:p>
          <a:p>
            <a:pPr lvl="1"/>
            <a:r>
              <a:rPr lang="en-US" dirty="0" smtClean="0"/>
              <a:t>Instead, if a vector is referred to as a </a:t>
            </a:r>
            <a:r>
              <a:rPr lang="en-US" i="1" dirty="0" smtClean="0"/>
              <a:t>solution vector</a:t>
            </a:r>
            <a:r>
              <a:rPr lang="en-US" dirty="0" smtClean="0"/>
              <a:t>,</a:t>
            </a:r>
            <a:br>
              <a:rPr lang="en-US" dirty="0" smtClean="0"/>
            </a:br>
            <a:r>
              <a:rPr lang="en-US" dirty="0" smtClean="0"/>
              <a:t>	    and it continues to have variables in the solution,</a:t>
            </a:r>
            <a:r>
              <a:rPr lang="en-US" dirty="0"/>
              <a:t/>
            </a:r>
            <a:br>
              <a:rPr lang="en-US" dirty="0"/>
            </a:br>
            <a:r>
              <a:rPr lang="en-US" dirty="0" smtClean="0"/>
              <a:t>	    those variables should be assumed to be free</a:t>
            </a:r>
          </a:p>
        </p:txBody>
      </p:sp>
      <p:sp>
        <p:nvSpPr>
          <p:cNvPr id="4" name="Footer Placeholder 3"/>
          <p:cNvSpPr>
            <a:spLocks noGrp="1"/>
          </p:cNvSpPr>
          <p:nvPr>
            <p:ph type="ftr" sz="quarter" idx="11"/>
          </p:nvPr>
        </p:nvSpPr>
        <p:spPr/>
        <p:txBody>
          <a:bodyPr/>
          <a:lstStyle/>
          <a:p>
            <a:r>
              <a:rPr lang="en-CA" smtClean="0"/>
              <a:t>Equations, linear equations and systems of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647411620"/>
              </p:ext>
            </p:extLst>
          </p:nvPr>
        </p:nvGraphicFramePr>
        <p:xfrm>
          <a:off x="6545834" y="3800348"/>
          <a:ext cx="1570038" cy="865188"/>
        </p:xfrm>
        <a:graphic>
          <a:graphicData uri="http://schemas.openxmlformats.org/presentationml/2006/ole">
            <mc:AlternateContent xmlns:mc="http://schemas.openxmlformats.org/markup-compatibility/2006">
              <mc:Choice xmlns:v="urn:schemas-microsoft-com:vml" Requires="v">
                <p:oleObj spid="_x0000_s274451" name="Equation" r:id="rId6" imgW="1320480" imgH="787320" progId="Equation.DSMT4">
                  <p:embed/>
                </p:oleObj>
              </mc:Choice>
              <mc:Fallback>
                <p:oleObj name="Equation" r:id="rId6" imgW="1320480" imgH="78732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5834" y="3800348"/>
                        <a:ext cx="157003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098217597"/>
              </p:ext>
            </p:extLst>
          </p:nvPr>
        </p:nvGraphicFramePr>
        <p:xfrm>
          <a:off x="4659122" y="3800348"/>
          <a:ext cx="1570038" cy="865188"/>
        </p:xfrm>
        <a:graphic>
          <a:graphicData uri="http://schemas.openxmlformats.org/presentationml/2006/ole">
            <mc:AlternateContent xmlns:mc="http://schemas.openxmlformats.org/markup-compatibility/2006">
              <mc:Choice xmlns:v="urn:schemas-microsoft-com:vml" Requires="v">
                <p:oleObj spid="_x0000_s274452" name="Equation" r:id="rId8" imgW="1320480" imgH="787320" progId="Equation.DSMT4">
                  <p:embed/>
                </p:oleObj>
              </mc:Choice>
              <mc:Fallback>
                <p:oleObj name="Equation" r:id="rId8" imgW="1320480" imgH="78732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9122" y="3800348"/>
                        <a:ext cx="157003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364924898"/>
              </p:ext>
            </p:extLst>
          </p:nvPr>
        </p:nvGraphicFramePr>
        <p:xfrm>
          <a:off x="1833182" y="3828924"/>
          <a:ext cx="2370137" cy="808037"/>
        </p:xfrm>
        <a:graphic>
          <a:graphicData uri="http://schemas.openxmlformats.org/presentationml/2006/ole">
            <mc:AlternateContent xmlns:mc="http://schemas.openxmlformats.org/markup-compatibility/2006">
              <mc:Choice xmlns:v="urn:schemas-microsoft-com:vml" Requires="v">
                <p:oleObj spid="_x0000_s274453" name="Equation" r:id="rId9" imgW="1993680" imgH="736560" progId="Equation.DSMT4">
                  <p:embed/>
                </p:oleObj>
              </mc:Choice>
              <mc:Fallback>
                <p:oleObj name="Equation" r:id="rId9" imgW="1993680" imgH="736560" progId="Equation.DSMT4">
                  <p:embed/>
                  <p:pic>
                    <p:nvPicPr>
                      <p:cNvPr id="0"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3182" y="3828924"/>
                        <a:ext cx="237013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957483514"/>
              </p:ext>
            </p:extLst>
          </p:nvPr>
        </p:nvGraphicFramePr>
        <p:xfrm>
          <a:off x="6118225" y="5620544"/>
          <a:ext cx="2052638" cy="893763"/>
        </p:xfrm>
        <a:graphic>
          <a:graphicData uri="http://schemas.openxmlformats.org/presentationml/2006/ole">
            <mc:AlternateContent xmlns:mc="http://schemas.openxmlformats.org/markup-compatibility/2006">
              <mc:Choice xmlns:v="urn:schemas-microsoft-com:vml" Requires="v">
                <p:oleObj spid="_x0000_s274454" name="Equation" r:id="rId11" imgW="1726920" imgH="812520" progId="Equation.DSMT4">
                  <p:embed/>
                </p:oleObj>
              </mc:Choice>
              <mc:Fallback>
                <p:oleObj name="Equation" r:id="rId11" imgW="1726920" imgH="812520" progId="Equation.DSMT4">
                  <p:embed/>
                  <p:pic>
                    <p:nvPicPr>
                      <p:cNvPr id="0" name=""/>
                      <p:cNvPicPr>
                        <a:picLocks noChangeAspect="1" noChangeArrowheads="1"/>
                      </p:cNvPicPr>
                      <p:nvPr/>
                    </p:nvPicPr>
                    <p:blipFill>
                      <a:blip r:embed="rId12"/>
                      <a:srcRect/>
                      <a:stretch>
                        <a:fillRect/>
                      </a:stretch>
                    </p:blipFill>
                    <p:spPr bwMode="auto">
                      <a:xfrm>
                        <a:off x="6118225" y="5620544"/>
                        <a:ext cx="2052638"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372296017"/>
              </p:ext>
            </p:extLst>
          </p:nvPr>
        </p:nvGraphicFramePr>
        <p:xfrm>
          <a:off x="3958209" y="5621338"/>
          <a:ext cx="1887538" cy="892175"/>
        </p:xfrm>
        <a:graphic>
          <a:graphicData uri="http://schemas.openxmlformats.org/presentationml/2006/ole">
            <mc:AlternateContent xmlns:mc="http://schemas.openxmlformats.org/markup-compatibility/2006">
              <mc:Choice xmlns:v="urn:schemas-microsoft-com:vml" Requires="v">
                <p:oleObj spid="_x0000_s274455" name="Equation" r:id="rId13" imgW="1587240" imgH="812520" progId="Equation.DSMT4">
                  <p:embed/>
                </p:oleObj>
              </mc:Choice>
              <mc:Fallback>
                <p:oleObj name="Equation" r:id="rId13" imgW="1587240" imgH="812520" progId="Equation.DSMT4">
                  <p:embed/>
                  <p:pic>
                    <p:nvPicPr>
                      <p:cNvPr id="0" name=""/>
                      <p:cNvPicPr>
                        <a:picLocks noChangeAspect="1" noChangeArrowheads="1"/>
                      </p:cNvPicPr>
                      <p:nvPr/>
                    </p:nvPicPr>
                    <p:blipFill>
                      <a:blip r:embed="rId14"/>
                      <a:srcRect/>
                      <a:stretch>
                        <a:fillRect/>
                      </a:stretch>
                    </p:blipFill>
                    <p:spPr bwMode="auto">
                      <a:xfrm>
                        <a:off x="3958209" y="5621338"/>
                        <a:ext cx="188753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318116486"/>
              </p:ext>
            </p:extLst>
          </p:nvPr>
        </p:nvGraphicFramePr>
        <p:xfrm>
          <a:off x="1155319" y="5663406"/>
          <a:ext cx="2460625" cy="808038"/>
        </p:xfrm>
        <a:graphic>
          <a:graphicData uri="http://schemas.openxmlformats.org/presentationml/2006/ole">
            <mc:AlternateContent xmlns:mc="http://schemas.openxmlformats.org/markup-compatibility/2006">
              <mc:Choice xmlns:v="urn:schemas-microsoft-com:vml" Requires="v">
                <p:oleObj spid="_x0000_s274456" name="Equation" r:id="rId15" imgW="2070000" imgH="736560" progId="Equation.DSMT4">
                  <p:embed/>
                </p:oleObj>
              </mc:Choice>
              <mc:Fallback>
                <p:oleObj name="Equation" r:id="rId15" imgW="2070000" imgH="736560" progId="Equation.DSMT4">
                  <p:embed/>
                  <p:pic>
                    <p:nvPicPr>
                      <p:cNvPr id="0" name=""/>
                      <p:cNvPicPr>
                        <a:picLocks noChangeAspect="1" noChangeArrowheads="1"/>
                      </p:cNvPicPr>
                      <p:nvPr/>
                    </p:nvPicPr>
                    <p:blipFill>
                      <a:blip r:embed="rId16"/>
                      <a:srcRect/>
                      <a:stretch>
                        <a:fillRect/>
                      </a:stretch>
                    </p:blipFill>
                    <p:spPr bwMode="auto">
                      <a:xfrm>
                        <a:off x="1155319" y="5663406"/>
                        <a:ext cx="246062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71756026"/>
      </p:ext>
    </p:extLst>
  </p:cSld>
  <p:clrMapOvr>
    <a:masterClrMapping/>
  </p:clrMapOvr>
  <mc:AlternateContent xmlns:mc="http://schemas.openxmlformats.org/markup-compatibility/2006">
    <mc:Choice xmlns:p14="http://schemas.microsoft.com/office/powerpoint/2010/main" Requires="p14">
      <p:transition spd="slow" p14:dur="2000" advTm="86762"/>
    </mc:Choice>
    <mc:Fallback>
      <p:transition spd="slow" advTm="86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5|13"/>
</p:tagLst>
</file>

<file path=ppt/tags/tag10.xml><?xml version="1.0" encoding="utf-8"?>
<p:tagLst xmlns:a="http://schemas.openxmlformats.org/drawingml/2006/main" xmlns:r="http://schemas.openxmlformats.org/officeDocument/2006/relationships" xmlns:p="http://schemas.openxmlformats.org/presentationml/2006/main">
  <p:tag name="TIMING" val="|24|4.7|5|6.1|7.3|2.2|13.9|10.9"/>
</p:tagLst>
</file>

<file path=ppt/tags/tag11.xml><?xml version="1.0" encoding="utf-8"?>
<p:tagLst xmlns:a="http://schemas.openxmlformats.org/drawingml/2006/main" xmlns:r="http://schemas.openxmlformats.org/officeDocument/2006/relationships" xmlns:p="http://schemas.openxmlformats.org/presentationml/2006/main">
  <p:tag name="TIMING" val="|18.7|8.3|8.6"/>
</p:tagLst>
</file>

<file path=ppt/tags/tag12.xml><?xml version="1.0" encoding="utf-8"?>
<p:tagLst xmlns:a="http://schemas.openxmlformats.org/drawingml/2006/main" xmlns:r="http://schemas.openxmlformats.org/officeDocument/2006/relationships" xmlns:p="http://schemas.openxmlformats.org/presentationml/2006/main">
  <p:tag name="TIMING" val="|6.4|12.3|4.3|13.5"/>
</p:tagLst>
</file>

<file path=ppt/tags/tag13.xml><?xml version="1.0" encoding="utf-8"?>
<p:tagLst xmlns:a="http://schemas.openxmlformats.org/drawingml/2006/main" xmlns:r="http://schemas.openxmlformats.org/officeDocument/2006/relationships" xmlns:p="http://schemas.openxmlformats.org/presentationml/2006/main">
  <p:tag name="TIMING" val="|6.7|17.2|27.7"/>
</p:tagLst>
</file>

<file path=ppt/tags/tag14.xml><?xml version="1.0" encoding="utf-8"?>
<p:tagLst xmlns:a="http://schemas.openxmlformats.org/drawingml/2006/main" xmlns:r="http://schemas.openxmlformats.org/officeDocument/2006/relationships" xmlns:p="http://schemas.openxmlformats.org/presentationml/2006/main">
  <p:tag name="TIMING" val="|10.2|12.3|1.1"/>
</p:tagLst>
</file>

<file path=ppt/tags/tag15.xml><?xml version="1.0" encoding="utf-8"?>
<p:tagLst xmlns:a="http://schemas.openxmlformats.org/drawingml/2006/main" xmlns:r="http://schemas.openxmlformats.org/officeDocument/2006/relationships" xmlns:p="http://schemas.openxmlformats.org/presentationml/2006/main">
  <p:tag name="TIMING" val="|45|35.2|18.6"/>
</p:tagLst>
</file>

<file path=ppt/tags/tag2.xml><?xml version="1.0" encoding="utf-8"?>
<p:tagLst xmlns:a="http://schemas.openxmlformats.org/drawingml/2006/main" xmlns:r="http://schemas.openxmlformats.org/officeDocument/2006/relationships" xmlns:p="http://schemas.openxmlformats.org/presentationml/2006/main">
  <p:tag name="TIMING" val="|13.3"/>
</p:tagLst>
</file>

<file path=ppt/tags/tag3.xml><?xml version="1.0" encoding="utf-8"?>
<p:tagLst xmlns:a="http://schemas.openxmlformats.org/drawingml/2006/main" xmlns:r="http://schemas.openxmlformats.org/officeDocument/2006/relationships" xmlns:p="http://schemas.openxmlformats.org/presentationml/2006/main">
  <p:tag name="TIMING" val="|36"/>
</p:tagLst>
</file>

<file path=ppt/tags/tag4.xml><?xml version="1.0" encoding="utf-8"?>
<p:tagLst xmlns:a="http://schemas.openxmlformats.org/drawingml/2006/main" xmlns:r="http://schemas.openxmlformats.org/officeDocument/2006/relationships" xmlns:p="http://schemas.openxmlformats.org/presentationml/2006/main">
  <p:tag name="TIMING" val="|13.8|11.1|16.5"/>
</p:tagLst>
</file>

<file path=ppt/tags/tag5.xml><?xml version="1.0" encoding="utf-8"?>
<p:tagLst xmlns:a="http://schemas.openxmlformats.org/drawingml/2006/main" xmlns:r="http://schemas.openxmlformats.org/officeDocument/2006/relationships" xmlns:p="http://schemas.openxmlformats.org/presentationml/2006/main">
  <p:tag name="TIMING" val="|8.2|16.8|9.4|3.8"/>
</p:tagLst>
</file>

<file path=ppt/tags/tag6.xml><?xml version="1.0" encoding="utf-8"?>
<p:tagLst xmlns:a="http://schemas.openxmlformats.org/drawingml/2006/main" xmlns:r="http://schemas.openxmlformats.org/officeDocument/2006/relationships" xmlns:p="http://schemas.openxmlformats.org/presentationml/2006/main">
  <p:tag name="TIMING" val="|2.5|7.4|8.4|8.2"/>
</p:tagLst>
</file>

<file path=ppt/tags/tag7.xml><?xml version="1.0" encoding="utf-8"?>
<p:tagLst xmlns:a="http://schemas.openxmlformats.org/drawingml/2006/main" xmlns:r="http://schemas.openxmlformats.org/officeDocument/2006/relationships" xmlns:p="http://schemas.openxmlformats.org/presentationml/2006/main">
  <p:tag name="TIMING" val="|3.3|12.6|8.9|21.4"/>
</p:tagLst>
</file>

<file path=ppt/tags/tag8.xml><?xml version="1.0" encoding="utf-8"?>
<p:tagLst xmlns:a="http://schemas.openxmlformats.org/drawingml/2006/main" xmlns:r="http://schemas.openxmlformats.org/officeDocument/2006/relationships" xmlns:p="http://schemas.openxmlformats.org/presentationml/2006/main">
  <p:tag name="TIMING" val="|18.9|16.3|19|13.5|13.3"/>
</p:tagLst>
</file>

<file path=ppt/tags/tag9.xml><?xml version="1.0" encoding="utf-8"?>
<p:tagLst xmlns:a="http://schemas.openxmlformats.org/drawingml/2006/main" xmlns:r="http://schemas.openxmlformats.org/officeDocument/2006/relationships" xmlns:p="http://schemas.openxmlformats.org/presentationml/2006/main">
  <p:tag name="TIMING" val="|12.6|38.6|12.8|17.1|18.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28298</TotalTime>
  <Words>1335</Words>
  <Application>Microsoft Office PowerPoint</Application>
  <PresentationFormat>On-screen Show (4:3)</PresentationFormat>
  <Paragraphs>218</Paragraphs>
  <Slides>22</Slides>
  <Notes>0</Notes>
  <HiddenSlides>0</HiddenSlides>
  <MMClips>22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Office Theme</vt:lpstr>
      <vt:lpstr>MathType 6.0 Equation</vt:lpstr>
      <vt:lpstr>6.1 Equations, linear equations, and systems of equations</vt:lpstr>
      <vt:lpstr>Introduction</vt:lpstr>
      <vt:lpstr>Equations</vt:lpstr>
      <vt:lpstr>Equations</vt:lpstr>
      <vt:lpstr>Linear equations</vt:lpstr>
      <vt:lpstr>Solutions to equations</vt:lpstr>
      <vt:lpstr>Solutions to equations</vt:lpstr>
      <vt:lpstr>Solutions to equations</vt:lpstr>
      <vt:lpstr>Comments for this course</vt:lpstr>
      <vt:lpstr>Linear equations</vt:lpstr>
      <vt:lpstr>Non-linear equations</vt:lpstr>
      <vt:lpstr>Non-linear equations</vt:lpstr>
      <vt:lpstr>Systems of equations</vt:lpstr>
      <vt:lpstr>Systems of non-linear equations</vt:lpstr>
      <vt:lpstr>Systems of non-linear equations</vt:lpstr>
      <vt:lpstr>Systems of linear equations</vt:lpstr>
      <vt:lpstr>Systems of linear equations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638</cp:revision>
  <dcterms:created xsi:type="dcterms:W3CDTF">2020-04-30T19:27:29Z</dcterms:created>
  <dcterms:modified xsi:type="dcterms:W3CDTF">2020-10-07T04:30:42Z</dcterms:modified>
</cp:coreProperties>
</file>